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310" r:id="rId44"/>
    <p:sldId id="298" r:id="rId45"/>
    <p:sldId id="311" r:id="rId46"/>
    <p:sldId id="300" r:id="rId47"/>
    <p:sldId id="299" r:id="rId48"/>
    <p:sldId id="301" r:id="rId49"/>
    <p:sldId id="302" r:id="rId50"/>
    <p:sldId id="303" r:id="rId51"/>
    <p:sldId id="304" r:id="rId52"/>
    <p:sldId id="309" r:id="rId53"/>
    <p:sldId id="305" r:id="rId54"/>
    <p:sldId id="306" r:id="rId55"/>
    <p:sldId id="307" r:id="rId56"/>
    <p:sldId id="308" r:id="rId57"/>
  </p:sldIdLst>
  <p:sldSz cx="18288000" cy="10287000"/>
  <p:notesSz cx="6858000" cy="9144000"/>
  <p:embeddedFontLst>
    <p:embeddedFont>
      <p:font typeface="Berlin Sans FB Demi" panose="020E0802020502020306" pitchFamily="34" charset="0"/>
      <p:bold r:id="rId58"/>
    </p:embeddedFont>
    <p:embeddedFont>
      <p:font typeface="ITC Avant Garde Gothic Bold" panose="020B0604020202020204" charset="0"/>
      <p:regular r:id="rId59"/>
    </p:embeddedFont>
    <p:embeddedFont>
      <p:font typeface="TT Rounds Condensed Bold" panose="020B0604020202020204" charset="0"/>
      <p:regular r:id="rId6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autoAdjust="0"/>
    <p:restoredTop sz="95223" autoAdjust="0"/>
  </p:normalViewPr>
  <p:slideViewPr>
    <p:cSldViewPr>
      <p:cViewPr varScale="1">
        <p:scale>
          <a:sx n="59" d="100"/>
          <a:sy n="59" d="100"/>
        </p:scale>
        <p:origin x="198"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1007/s43926-023-00044-3"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27627" y="-1832645"/>
            <a:ext cx="19353528" cy="12386345"/>
            <a:chOff x="0" y="0"/>
            <a:chExt cx="25804704" cy="16515127"/>
          </a:xfrm>
        </p:grpSpPr>
        <p:sp>
          <p:nvSpPr>
            <p:cNvPr id="3" name="Freeform 3"/>
            <p:cNvSpPr/>
            <p:nvPr/>
          </p:nvSpPr>
          <p:spPr>
            <a:xfrm>
              <a:off x="0" y="0"/>
              <a:ext cx="25804749" cy="16515080"/>
            </a:xfrm>
            <a:custGeom>
              <a:avLst/>
              <a:gdLst/>
              <a:ahLst/>
              <a:cxnLst/>
              <a:rect l="l" t="t" r="r" b="b"/>
              <a:pathLst>
                <a:path w="25804749" h="16515080">
                  <a:moveTo>
                    <a:pt x="0" y="0"/>
                  </a:moveTo>
                  <a:lnTo>
                    <a:pt x="25804749" y="0"/>
                  </a:lnTo>
                  <a:lnTo>
                    <a:pt x="25804749" y="16515080"/>
                  </a:lnTo>
                  <a:lnTo>
                    <a:pt x="0" y="16515080"/>
                  </a:lnTo>
                  <a:lnTo>
                    <a:pt x="0" y="0"/>
                  </a:lnTo>
                  <a:close/>
                </a:path>
              </a:pathLst>
            </a:custGeom>
            <a:blipFill>
              <a:blip r:embed="rId2"/>
              <a:stretch>
                <a:fillRect t="-28124" b="-28124"/>
              </a:stretch>
            </a:blipFill>
          </p:spPr>
        </p:sp>
      </p:grpSp>
      <p:sp>
        <p:nvSpPr>
          <p:cNvPr id="4" name="TextBox 4"/>
          <p:cNvSpPr txBox="1"/>
          <p:nvPr/>
        </p:nvSpPr>
        <p:spPr>
          <a:xfrm>
            <a:off x="556151" y="2440971"/>
            <a:ext cx="13946019" cy="7401852"/>
          </a:xfrm>
          <a:prstGeom prst="rect">
            <a:avLst/>
          </a:prstGeom>
        </p:spPr>
        <p:txBody>
          <a:bodyPr lIns="0" tIns="0" rIns="0" bIns="0" rtlCol="0" anchor="t">
            <a:spAutoFit/>
          </a:bodyPr>
          <a:lstStyle/>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1. Handling Complex Relationships</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2. High Accuracy</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3. Robustness to Noise and Variability</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719"/>
              </a:lnSpc>
            </a:pPr>
            <a:r>
              <a:rPr lang="en-US" sz="4799" spc="8">
                <a:solidFill>
                  <a:srgbClr val="000000"/>
                </a:solidFill>
                <a:latin typeface="ITC Avant Garde Gothic Bold"/>
                <a:ea typeface="ITC Avant Garde Gothic Bold"/>
                <a:cs typeface="ITC Avant Garde Gothic Bold"/>
                <a:sym typeface="ITC Avant Garde Gothic Bold"/>
              </a:rPr>
              <a:t>4. Proven Effectiveness in Previous Studies</a:t>
            </a:r>
          </a:p>
          <a:p>
            <a:pPr algn="just">
              <a:lnSpc>
                <a:spcPts val="597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5413"/>
              </a:lnSpc>
            </a:pPr>
            <a:endParaRPr lang="en-US" sz="4799" spc="8">
              <a:solidFill>
                <a:srgbClr val="000000"/>
              </a:solidFill>
              <a:latin typeface="ITC Avant Garde Gothic Bold"/>
              <a:ea typeface="ITC Avant Garde Gothic Bold"/>
              <a:cs typeface="ITC Avant Garde Gothic Bold"/>
              <a:sym typeface="ITC Avant Garde Gothic Bold"/>
            </a:endParaRPr>
          </a:p>
        </p:txBody>
      </p:sp>
      <p:sp>
        <p:nvSpPr>
          <p:cNvPr id="5" name="Freeform 5"/>
          <p:cNvSpPr/>
          <p:nvPr/>
        </p:nvSpPr>
        <p:spPr>
          <a:xfrm>
            <a:off x="14139470" y="-302532"/>
            <a:ext cx="7224162" cy="10856232"/>
          </a:xfrm>
          <a:custGeom>
            <a:avLst/>
            <a:gdLst/>
            <a:ahLst/>
            <a:cxnLst/>
            <a:rect l="l" t="t" r="r" b="b"/>
            <a:pathLst>
              <a:path w="7224162" h="10856232">
                <a:moveTo>
                  <a:pt x="0" y="0"/>
                </a:moveTo>
                <a:lnTo>
                  <a:pt x="7224162" y="0"/>
                </a:lnTo>
                <a:lnTo>
                  <a:pt x="7224162" y="10856232"/>
                </a:lnTo>
                <a:lnTo>
                  <a:pt x="0" y="10856232"/>
                </a:lnTo>
                <a:lnTo>
                  <a:pt x="0" y="0"/>
                </a:lnTo>
                <a:close/>
              </a:path>
            </a:pathLst>
          </a:custGeom>
          <a:blipFill>
            <a:blip r:embed="rId3"/>
            <a:stretch>
              <a:fillRect t="-2923" r="-11344" b="-2923"/>
            </a:stretch>
          </a:blipFill>
        </p:spPr>
      </p:sp>
      <p:sp>
        <p:nvSpPr>
          <p:cNvPr id="6" name="TextBox 6"/>
          <p:cNvSpPr txBox="1"/>
          <p:nvPr/>
        </p:nvSpPr>
        <p:spPr>
          <a:xfrm>
            <a:off x="327149" y="923925"/>
            <a:ext cx="13812321" cy="1688536"/>
          </a:xfrm>
          <a:prstGeom prst="rect">
            <a:avLst/>
          </a:prstGeom>
        </p:spPr>
        <p:txBody>
          <a:bodyPr lIns="0" tIns="0" rIns="0" bIns="0" rtlCol="0" anchor="t">
            <a:spAutoFit/>
          </a:bodyPr>
          <a:lstStyle/>
          <a:p>
            <a:pPr algn="ctr">
              <a:lnSpc>
                <a:spcPts val="6326"/>
              </a:lnSpc>
            </a:pPr>
            <a:r>
              <a:rPr lang="en-US" sz="5271" spc="46">
                <a:solidFill>
                  <a:srgbClr val="000000"/>
                </a:solidFill>
                <a:latin typeface="ITC Avant Garde Gothic Bold"/>
                <a:ea typeface="ITC Avant Garde Gothic Bold"/>
                <a:cs typeface="ITC Avant Garde Gothic Bold"/>
                <a:sym typeface="ITC Avant Garde Gothic Bold"/>
              </a:rPr>
              <a:t>Motivation for Choosing ANN,SVM,RF</a:t>
            </a:r>
          </a:p>
          <a:p>
            <a:pPr algn="ctr">
              <a:lnSpc>
                <a:spcPts val="6326"/>
              </a:lnSpc>
            </a:pPr>
            <a:endParaRPr lang="en-US" sz="5271" spc="46">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606120" y="0"/>
            <a:ext cx="4561867" cy="10708450"/>
            <a:chOff x="0" y="0"/>
            <a:chExt cx="6082490" cy="14277933"/>
          </a:xfrm>
        </p:grpSpPr>
        <p:sp>
          <p:nvSpPr>
            <p:cNvPr id="3" name="Freeform 3"/>
            <p:cNvSpPr/>
            <p:nvPr/>
          </p:nvSpPr>
          <p:spPr>
            <a:xfrm>
              <a:off x="0" y="0"/>
              <a:ext cx="6082511" cy="14277975"/>
            </a:xfrm>
            <a:custGeom>
              <a:avLst/>
              <a:gdLst/>
              <a:ahLst/>
              <a:cxnLst/>
              <a:rect l="l" t="t" r="r" b="b"/>
              <a:pathLst>
                <a:path w="6082511" h="14277975">
                  <a:moveTo>
                    <a:pt x="0" y="0"/>
                  </a:moveTo>
                  <a:lnTo>
                    <a:pt x="6082511" y="0"/>
                  </a:lnTo>
                  <a:lnTo>
                    <a:pt x="6082511" y="14277975"/>
                  </a:lnTo>
                  <a:lnTo>
                    <a:pt x="0" y="14277975"/>
                  </a:lnTo>
                  <a:lnTo>
                    <a:pt x="0" y="0"/>
                  </a:lnTo>
                  <a:close/>
                </a:path>
              </a:pathLst>
            </a:custGeom>
            <a:blipFill>
              <a:blip r:embed="rId2"/>
              <a:stretch>
                <a:fillRect l="-32158" r="-32158"/>
              </a:stretch>
            </a:blipFill>
          </p:spPr>
        </p:sp>
      </p:grpSp>
      <p:sp>
        <p:nvSpPr>
          <p:cNvPr id="4" name="TextBox 4"/>
          <p:cNvSpPr txBox="1"/>
          <p:nvPr/>
        </p:nvSpPr>
        <p:spPr>
          <a:xfrm>
            <a:off x="592330" y="1371566"/>
            <a:ext cx="13795691" cy="8419667"/>
          </a:xfrm>
          <a:prstGeom prst="rect">
            <a:avLst/>
          </a:prstGeom>
        </p:spPr>
        <p:txBody>
          <a:bodyPr lIns="0" tIns="0" rIns="0" bIns="0" rtlCol="0" anchor="t">
            <a:spAutoFit/>
          </a:bodyPr>
          <a:lstStyle/>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The project will follow a structured methodology encompassing data preprocessing, model development, training, evaluation, and deployment.</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1. Data Preprocessing: It includes Handling Missing Values, Normalization, Feature Selection</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2.Model Development   : Using ANN,SVM,RF</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3.Model Training  :The dataset will be split into training and testing sets (80% and 20% respectively).</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4.Model Evaluation : Models will be evaluated using Accuracy</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5.Model Deployment : The trained model will be integrated with the web application created using flask.</a:t>
            </a:r>
          </a:p>
        </p:txBody>
      </p:sp>
      <p:sp>
        <p:nvSpPr>
          <p:cNvPr id="5" name="TextBox 5"/>
          <p:cNvSpPr txBox="1"/>
          <p:nvPr/>
        </p:nvSpPr>
        <p:spPr>
          <a:xfrm>
            <a:off x="592330" y="447709"/>
            <a:ext cx="5270859" cy="1038157"/>
          </a:xfrm>
          <a:prstGeom prst="rect">
            <a:avLst/>
          </a:prstGeom>
        </p:spPr>
        <p:txBody>
          <a:bodyPr lIns="0" tIns="0" rIns="0" bIns="0" rtlCol="0" anchor="t">
            <a:spAutoFit/>
          </a:bodyPr>
          <a:lstStyle/>
          <a:p>
            <a:pPr algn="ctr">
              <a:lnSpc>
                <a:spcPts val="7200"/>
              </a:lnSpc>
            </a:pPr>
            <a:r>
              <a:rPr lang="en-US" sz="6000" spc="55">
                <a:solidFill>
                  <a:srgbClr val="000000"/>
                </a:solidFill>
                <a:latin typeface="ITC Avant Garde Gothic Bold"/>
                <a:ea typeface="ITC Avant Garde Gothic Bold"/>
                <a:cs typeface="ITC Avant Garde Gothic Bold"/>
                <a:sym typeface="ITC Avant Garde Gothic Bold"/>
              </a:rPr>
              <a:t>Methodology</a:t>
            </a: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08566" y="0"/>
            <a:ext cx="19303753" cy="10402385"/>
            <a:chOff x="0" y="0"/>
            <a:chExt cx="25738337" cy="13869847"/>
          </a:xfrm>
        </p:grpSpPr>
        <p:sp>
          <p:nvSpPr>
            <p:cNvPr id="3" name="Freeform 3"/>
            <p:cNvSpPr/>
            <p:nvPr/>
          </p:nvSpPr>
          <p:spPr>
            <a:xfrm>
              <a:off x="0" y="0"/>
              <a:ext cx="25738328" cy="13869797"/>
            </a:xfrm>
            <a:custGeom>
              <a:avLst/>
              <a:gdLst/>
              <a:ahLst/>
              <a:cxnLst/>
              <a:rect l="l" t="t" r="r" b="b"/>
              <a:pathLst>
                <a:path w="25738328" h="13869797">
                  <a:moveTo>
                    <a:pt x="0" y="0"/>
                  </a:moveTo>
                  <a:lnTo>
                    <a:pt x="25738328" y="0"/>
                  </a:lnTo>
                  <a:lnTo>
                    <a:pt x="25738328" y="13869797"/>
                  </a:lnTo>
                  <a:lnTo>
                    <a:pt x="0" y="13869797"/>
                  </a:lnTo>
                  <a:lnTo>
                    <a:pt x="0" y="0"/>
                  </a:lnTo>
                  <a:close/>
                </a:path>
              </a:pathLst>
            </a:custGeom>
            <a:blipFill>
              <a:blip r:embed="rId2"/>
              <a:stretch>
                <a:fillRect t="-42785" b="-42785"/>
              </a:stretch>
            </a:blipFill>
          </p:spPr>
        </p:sp>
      </p:grpSp>
      <p:sp>
        <p:nvSpPr>
          <p:cNvPr id="4" name="Freeform 4"/>
          <p:cNvSpPr/>
          <p:nvPr/>
        </p:nvSpPr>
        <p:spPr>
          <a:xfrm>
            <a:off x="14051483" y="0"/>
            <a:ext cx="5697278" cy="10287000"/>
          </a:xfrm>
          <a:custGeom>
            <a:avLst/>
            <a:gdLst/>
            <a:ahLst/>
            <a:cxnLst/>
            <a:rect l="l" t="t" r="r" b="b"/>
            <a:pathLst>
              <a:path w="5697278" h="10287000">
                <a:moveTo>
                  <a:pt x="0" y="0"/>
                </a:moveTo>
                <a:lnTo>
                  <a:pt x="5697278" y="0"/>
                </a:lnTo>
                <a:lnTo>
                  <a:pt x="5697278" y="10287000"/>
                </a:lnTo>
                <a:lnTo>
                  <a:pt x="0" y="10287000"/>
                </a:lnTo>
                <a:lnTo>
                  <a:pt x="0" y="0"/>
                </a:lnTo>
                <a:close/>
              </a:path>
            </a:pathLst>
          </a:custGeom>
          <a:blipFill>
            <a:blip r:embed="rId3"/>
            <a:stretch>
              <a:fillRect l="-5841" r="-20550"/>
            </a:stretch>
          </a:blipFill>
        </p:spPr>
      </p:sp>
      <p:sp>
        <p:nvSpPr>
          <p:cNvPr id="5" name="TextBox 5"/>
          <p:cNvSpPr txBox="1"/>
          <p:nvPr/>
        </p:nvSpPr>
        <p:spPr>
          <a:xfrm>
            <a:off x="249799" y="1876972"/>
            <a:ext cx="13545384" cy="7381328"/>
          </a:xfrm>
          <a:prstGeom prst="rect">
            <a:avLst/>
          </a:prstGeom>
        </p:spPr>
        <p:txBody>
          <a:bodyPr lIns="0" tIns="0" rIns="0" bIns="0" rtlCol="0" anchor="t">
            <a:spAutoFit/>
          </a:bodyPr>
          <a:lstStyle/>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The dataset used in this project is the "WeatherAUS" dataset from Kaggle, which provides comprehensive weather data  from various locations in Australia. </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145461 instances and 22 features  and 1 target variable</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This dataset is pivotal in developing a robust rainfall prediction model using Algorithms.</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The "WeatherAUS" dataset comprises weather observations from numerous locations across Australia, spanning several years. </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7">
                <a:solidFill>
                  <a:srgbClr val="000000"/>
                </a:solidFill>
                <a:latin typeface="ITC Avant Garde Gothic Bold"/>
                <a:ea typeface="ITC Avant Garde Gothic Bold"/>
                <a:cs typeface="ITC Avant Garde Gothic Bold"/>
                <a:sym typeface="ITC Avant Garde Gothic Bold"/>
              </a:rPr>
              <a:t>The dataset includes various meteorological parameters recorded daily, providing a rich source of information for developing predictive models.</a:t>
            </a:r>
          </a:p>
        </p:txBody>
      </p:sp>
      <p:sp>
        <p:nvSpPr>
          <p:cNvPr id="6" name="TextBox 6"/>
          <p:cNvSpPr txBox="1"/>
          <p:nvPr/>
        </p:nvSpPr>
        <p:spPr>
          <a:xfrm>
            <a:off x="467899" y="546746"/>
            <a:ext cx="8926864" cy="935332"/>
          </a:xfrm>
          <a:prstGeom prst="rect">
            <a:avLst/>
          </a:prstGeom>
        </p:spPr>
        <p:txBody>
          <a:bodyPr lIns="0" tIns="0" rIns="0" bIns="0" rtlCol="0" anchor="t">
            <a:spAutoFit/>
          </a:bodyPr>
          <a:lstStyle/>
          <a:p>
            <a:pPr algn="ctr">
              <a:lnSpc>
                <a:spcPts val="6209"/>
              </a:lnSpc>
            </a:pPr>
            <a:r>
              <a:rPr lang="en-US" sz="6000" spc="47">
                <a:solidFill>
                  <a:srgbClr val="000000"/>
                </a:solidFill>
                <a:latin typeface="ITC Avant Garde Gothic Bold"/>
                <a:ea typeface="ITC Avant Garde Gothic Bold"/>
                <a:cs typeface="ITC Avant Garde Gothic Bold"/>
                <a:sym typeface="ITC Avant Garde Gothic Bold"/>
              </a:rPr>
              <a:t>DATASET DESCRIPTION</a:t>
            </a:r>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399306" y="-144720"/>
            <a:ext cx="4888694" cy="10708450"/>
            <a:chOff x="0" y="0"/>
            <a:chExt cx="6518259" cy="14277933"/>
          </a:xfrm>
        </p:grpSpPr>
        <p:sp>
          <p:nvSpPr>
            <p:cNvPr id="3" name="Freeform 3"/>
            <p:cNvSpPr/>
            <p:nvPr/>
          </p:nvSpPr>
          <p:spPr>
            <a:xfrm>
              <a:off x="0" y="0"/>
              <a:ext cx="6518260" cy="14277975"/>
            </a:xfrm>
            <a:custGeom>
              <a:avLst/>
              <a:gdLst/>
              <a:ahLst/>
              <a:cxnLst/>
              <a:rect l="l" t="t" r="r" b="b"/>
              <a:pathLst>
                <a:path w="6518260" h="14277975">
                  <a:moveTo>
                    <a:pt x="0" y="0"/>
                  </a:moveTo>
                  <a:lnTo>
                    <a:pt x="6518260" y="0"/>
                  </a:lnTo>
                  <a:lnTo>
                    <a:pt x="6518260" y="14277975"/>
                  </a:lnTo>
                  <a:lnTo>
                    <a:pt x="0" y="14277975"/>
                  </a:lnTo>
                  <a:lnTo>
                    <a:pt x="0" y="0"/>
                  </a:lnTo>
                  <a:close/>
                </a:path>
              </a:pathLst>
            </a:custGeom>
            <a:blipFill>
              <a:blip r:embed="rId2"/>
              <a:stretch>
                <a:fillRect l="-26666" r="-26666"/>
              </a:stretch>
            </a:blipFill>
          </p:spPr>
        </p:sp>
      </p:grpSp>
      <p:grpSp>
        <p:nvGrpSpPr>
          <p:cNvPr id="4" name="Group 4"/>
          <p:cNvGrpSpPr/>
          <p:nvPr/>
        </p:nvGrpSpPr>
        <p:grpSpPr>
          <a:xfrm>
            <a:off x="519801" y="1400180"/>
            <a:ext cx="12879505" cy="8375422"/>
            <a:chOff x="0" y="0"/>
            <a:chExt cx="21092106" cy="13716000"/>
          </a:xfrm>
        </p:grpSpPr>
        <p:sp>
          <p:nvSpPr>
            <p:cNvPr id="5" name="Freeform 5"/>
            <p:cNvSpPr/>
            <p:nvPr/>
          </p:nvSpPr>
          <p:spPr>
            <a:xfrm>
              <a:off x="0" y="0"/>
              <a:ext cx="21092128" cy="13716000"/>
            </a:xfrm>
            <a:custGeom>
              <a:avLst/>
              <a:gdLst/>
              <a:ahLst/>
              <a:cxnLst/>
              <a:rect l="l" t="t" r="r" b="b"/>
              <a:pathLst>
                <a:path w="21092128" h="13716000">
                  <a:moveTo>
                    <a:pt x="0" y="0"/>
                  </a:moveTo>
                  <a:lnTo>
                    <a:pt x="21092128" y="0"/>
                  </a:lnTo>
                  <a:lnTo>
                    <a:pt x="21092128" y="13716000"/>
                  </a:lnTo>
                  <a:lnTo>
                    <a:pt x="0" y="13716000"/>
                  </a:lnTo>
                  <a:lnTo>
                    <a:pt x="0" y="0"/>
                  </a:lnTo>
                  <a:close/>
                </a:path>
              </a:pathLst>
            </a:custGeom>
            <a:blipFill>
              <a:blip r:embed="rId3"/>
              <a:stretch>
                <a:fillRect t="-29" b="-29"/>
              </a:stretch>
            </a:blipFill>
          </p:spPr>
        </p:sp>
      </p:grpSp>
      <p:sp>
        <p:nvSpPr>
          <p:cNvPr id="6" name="TextBox 6"/>
          <p:cNvSpPr txBox="1"/>
          <p:nvPr/>
        </p:nvSpPr>
        <p:spPr>
          <a:xfrm>
            <a:off x="766028" y="466810"/>
            <a:ext cx="6066301"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DATASET SAMPLE</a:t>
            </a:r>
          </a:p>
        </p:txBody>
      </p:sp>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830270" y="0"/>
            <a:ext cx="5997766" cy="10796457"/>
            <a:chOff x="0" y="0"/>
            <a:chExt cx="7997022" cy="14395276"/>
          </a:xfrm>
        </p:grpSpPr>
        <p:sp>
          <p:nvSpPr>
            <p:cNvPr id="3" name="Freeform 3"/>
            <p:cNvSpPr/>
            <p:nvPr/>
          </p:nvSpPr>
          <p:spPr>
            <a:xfrm>
              <a:off x="0" y="0"/>
              <a:ext cx="7997020" cy="14395323"/>
            </a:xfrm>
            <a:custGeom>
              <a:avLst/>
              <a:gdLst/>
              <a:ahLst/>
              <a:cxnLst/>
              <a:rect l="l" t="t" r="r" b="b"/>
              <a:pathLst>
                <a:path w="7997020" h="14395323">
                  <a:moveTo>
                    <a:pt x="0" y="0"/>
                  </a:moveTo>
                  <a:lnTo>
                    <a:pt x="7997020" y="0"/>
                  </a:lnTo>
                  <a:lnTo>
                    <a:pt x="7997020" y="14395323"/>
                  </a:lnTo>
                  <a:lnTo>
                    <a:pt x="0" y="14395323"/>
                  </a:lnTo>
                  <a:lnTo>
                    <a:pt x="0" y="0"/>
                  </a:lnTo>
                  <a:close/>
                </a:path>
              </a:pathLst>
            </a:custGeom>
            <a:blipFill>
              <a:blip r:embed="rId2"/>
              <a:stretch>
                <a:fillRect l="-40004" r="-40004"/>
              </a:stretch>
            </a:blipFill>
          </p:spPr>
        </p:sp>
      </p:grpSp>
      <p:sp>
        <p:nvSpPr>
          <p:cNvPr id="4" name="TextBox 4"/>
          <p:cNvSpPr txBox="1"/>
          <p:nvPr/>
        </p:nvSpPr>
        <p:spPr>
          <a:xfrm>
            <a:off x="249810" y="438184"/>
            <a:ext cx="6462241" cy="1192502"/>
          </a:xfrm>
          <a:prstGeom prst="rect">
            <a:avLst/>
          </a:prstGeom>
        </p:spPr>
        <p:txBody>
          <a:bodyPr lIns="0" tIns="0" rIns="0" bIns="0" rtlCol="0" anchor="t">
            <a:spAutoFit/>
          </a:bodyPr>
          <a:lstStyle/>
          <a:p>
            <a:pPr algn="ctr">
              <a:lnSpc>
                <a:spcPts val="8340"/>
              </a:lnSpc>
            </a:pPr>
            <a:r>
              <a:rPr lang="en-US" sz="6950" spc="64">
                <a:solidFill>
                  <a:srgbClr val="000000"/>
                </a:solidFill>
                <a:latin typeface="ITC Avant Garde Gothic Bold"/>
                <a:ea typeface="ITC Avant Garde Gothic Bold"/>
                <a:cs typeface="ITC Avant Garde Gothic Bold"/>
                <a:sym typeface="ITC Avant Garde Gothic Bold"/>
              </a:rPr>
              <a:t>CONCLUSION</a:t>
            </a:r>
          </a:p>
        </p:txBody>
      </p:sp>
      <p:sp>
        <p:nvSpPr>
          <p:cNvPr id="5" name="TextBox 5"/>
          <p:cNvSpPr txBox="1"/>
          <p:nvPr/>
        </p:nvSpPr>
        <p:spPr>
          <a:xfrm>
            <a:off x="421260" y="1544961"/>
            <a:ext cx="13190911" cy="8074083"/>
          </a:xfrm>
          <a:prstGeom prst="rect">
            <a:avLst/>
          </a:prstGeom>
        </p:spPr>
        <p:txBody>
          <a:bodyPr lIns="0" tIns="0" rIns="0" bIns="0" rtlCol="0" anchor="t">
            <a:spAutoFit/>
          </a:bodyPr>
          <a:lstStyle/>
          <a:p>
            <a:pPr algn="just">
              <a:lnSpc>
                <a:spcPts val="5280"/>
              </a:lnSpc>
            </a:pPr>
            <a:r>
              <a:rPr lang="en-US" sz="4399" spc="39">
                <a:solidFill>
                  <a:srgbClr val="000000"/>
                </a:solidFill>
                <a:latin typeface="ITC Avant Garde Gothic Bold"/>
                <a:ea typeface="ITC Avant Garde Gothic Bold"/>
                <a:cs typeface="ITC Avant Garde Gothic Bold"/>
                <a:sym typeface="ITC Avant Garde Gothic Bold"/>
              </a:rPr>
              <a:t>In conclusion, the  project focuses on leveraging machine learning techniques to build a robust model that can forecast whether it rains in 24 hours based on today's weather parameters and then integrate it to a web interface created using flask enable user to input the parameters and get the result.</a:t>
            </a:r>
          </a:p>
          <a:p>
            <a:pPr algn="just">
              <a:lnSpc>
                <a:spcPts val="5280"/>
              </a:lnSpc>
            </a:pPr>
            <a:endParaRPr lang="en-US" sz="4399" spc="39">
              <a:solidFill>
                <a:srgbClr val="000000"/>
              </a:solidFill>
              <a:latin typeface="ITC Avant Garde Gothic Bold"/>
              <a:ea typeface="ITC Avant Garde Gothic Bold"/>
              <a:cs typeface="ITC Avant Garde Gothic Bold"/>
              <a:sym typeface="ITC Avant Garde Gothic Bold"/>
            </a:endParaRPr>
          </a:p>
          <a:p>
            <a:pPr algn="just">
              <a:lnSpc>
                <a:spcPts val="5280"/>
              </a:lnSpc>
            </a:pPr>
            <a:r>
              <a:rPr lang="en-US" sz="4399" spc="40">
                <a:solidFill>
                  <a:srgbClr val="000000"/>
                </a:solidFill>
                <a:latin typeface="ITC Avant Garde Gothic Bold"/>
                <a:ea typeface="ITC Avant Garde Gothic Bold"/>
                <a:cs typeface="ITC Avant Garde Gothic Bold"/>
                <a:sym typeface="ITC Avant Garde Gothic Bold"/>
              </a:rPr>
              <a:t>I believe this project has great potential and look forward to bringing it to life.</a:t>
            </a:r>
          </a:p>
          <a:p>
            <a:pPr algn="just">
              <a:lnSpc>
                <a:spcPts val="5170"/>
              </a:lnSpc>
            </a:pPr>
            <a:endParaRPr lang="en-US" sz="4399" spc="40">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788763" y="-506812"/>
            <a:ext cx="9715726" cy="10793812"/>
          </a:xfrm>
          <a:custGeom>
            <a:avLst/>
            <a:gdLst/>
            <a:ahLst/>
            <a:cxnLst/>
            <a:rect l="l" t="t" r="r" b="b"/>
            <a:pathLst>
              <a:path w="9715726" h="10793812">
                <a:moveTo>
                  <a:pt x="0" y="0"/>
                </a:moveTo>
                <a:lnTo>
                  <a:pt x="9715726" y="0"/>
                </a:lnTo>
                <a:lnTo>
                  <a:pt x="9715726" y="10793812"/>
                </a:lnTo>
                <a:lnTo>
                  <a:pt x="0" y="10793812"/>
                </a:lnTo>
                <a:lnTo>
                  <a:pt x="0" y="0"/>
                </a:lnTo>
                <a:close/>
              </a:path>
            </a:pathLst>
          </a:custGeom>
          <a:blipFill>
            <a:blip r:embed="rId2"/>
            <a:stretch>
              <a:fillRect l="-5548" r="-5548"/>
            </a:stretch>
          </a:blipFill>
        </p:spPr>
      </p:sp>
      <p:sp>
        <p:nvSpPr>
          <p:cNvPr id="3" name="TextBox 3"/>
          <p:cNvSpPr txBox="1"/>
          <p:nvPr/>
        </p:nvSpPr>
        <p:spPr>
          <a:xfrm>
            <a:off x="609600" y="4029477"/>
            <a:ext cx="13700519" cy="2475037"/>
          </a:xfrm>
          <a:prstGeom prst="rect">
            <a:avLst/>
          </a:prstGeom>
        </p:spPr>
        <p:txBody>
          <a:bodyPr wrap="square" lIns="0" tIns="0" rIns="0" bIns="0" rtlCol="0" anchor="t">
            <a:spAutoFit/>
          </a:bodyPr>
          <a:lstStyle/>
          <a:p>
            <a:pPr algn="ctr">
              <a:lnSpc>
                <a:spcPts val="19286"/>
              </a:lnSpc>
            </a:pPr>
            <a:r>
              <a:rPr lang="en-US" sz="16071" spc="149" dirty="0">
                <a:solidFill>
                  <a:srgbClr val="000000"/>
                </a:solidFill>
                <a:latin typeface="ITC Avant Garde Gothic Bold"/>
                <a:ea typeface="ITC Avant Garde Gothic Bold"/>
                <a:cs typeface="ITC Avant Garde Gothic Bold"/>
                <a:sym typeface="ITC Avant Garde Gothic Bold"/>
              </a:rPr>
              <a:t>THANK </a:t>
            </a:r>
            <a:r>
              <a:rPr lang="en-US" sz="16071" spc="149" dirty="0">
                <a:solidFill>
                  <a:srgbClr val="FFFFFF"/>
                </a:solidFill>
                <a:latin typeface="ITC Avant Garde Gothic Bold"/>
                <a:ea typeface="ITC Avant Garde Gothic Bold"/>
                <a:cs typeface="ITC Avant Garde Gothic Bold"/>
                <a:sym typeface="ITC Avant Garde Gothic Bold"/>
              </a:rPr>
              <a:t>YOU  </a:t>
            </a:r>
          </a:p>
        </p:txBody>
      </p:sp>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6000" b="1" dirty="0"/>
              <a:t>EXPLORATORY</a:t>
            </a:r>
            <a:r>
              <a:rPr lang="en-US" sz="6000" dirty="0"/>
              <a:t> </a:t>
            </a:r>
            <a:r>
              <a:rPr lang="en-US" sz="6000" b="1" dirty="0"/>
              <a:t>ANALYSIS</a:t>
            </a:r>
          </a:p>
        </p:txBody>
      </p:sp>
      <p:sp>
        <p:nvSpPr>
          <p:cNvPr id="4" name="Rectangle 2"/>
          <p:cNvSpPr>
            <a:spLocks noChangeArrowheads="1"/>
          </p:cNvSpPr>
          <p:nvPr/>
        </p:nvSpPr>
        <p:spPr bwMode="auto">
          <a:xfrm>
            <a:off x="2362200" y="209550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04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2068010"/>
            <a:ext cx="4927865" cy="284689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609600" y="5373589"/>
            <a:ext cx="8595360" cy="2000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ea typeface="Times New Roman" panose="02020603050405020304" pitchFamily="18" charset="0"/>
                <a:cs typeface="Times New Roman" panose="02020603050405020304" pitchFamily="18" charset="0"/>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Dataset has 145460 instances and 23      columns.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pic>
        <p:nvPicPr>
          <p:cNvPr id="2052"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48800" y="419099"/>
            <a:ext cx="8498874" cy="928747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a:spLocks noChangeArrowheads="1"/>
          </p:cNvSpPr>
          <p:nvPr/>
        </p:nvSpPr>
        <p:spPr bwMode="auto">
          <a:xfrm>
            <a:off x="609600" y="7556543"/>
            <a:ext cx="8610600"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Dataset contains 16 numerical attributes and 7 non </a:t>
            </a: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numerical attributes.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sp>
        <p:nvSpPr>
          <p:cNvPr id="8" name="Rectangle 7"/>
          <p:cNvSpPr/>
          <p:nvPr/>
        </p:nvSpPr>
        <p:spPr>
          <a:xfrm>
            <a:off x="13030200" y="9711208"/>
            <a:ext cx="1600200" cy="523220"/>
          </a:xfrm>
          <a:prstGeom prst="rect">
            <a:avLst/>
          </a:prstGeom>
        </p:spPr>
        <p:txBody>
          <a:bodyPr wrap="square">
            <a:spAutoFit/>
          </a:bodyPr>
          <a:lstStyle/>
          <a:p>
            <a:pPr lvl="0" algn="just" eaLnBrk="0" fontAlgn="base" hangingPunct="0">
              <a:spcBef>
                <a:spcPct val="0"/>
              </a:spcBef>
              <a:spcAft>
                <a:spcPct val="0"/>
              </a:spcAft>
            </a:pPr>
            <a:r>
              <a:rPr lang="en-US" altLang="en-US" sz="2800" b="1" dirty="0">
                <a:latin typeface="Calibri" panose="020F0502020204030204" pitchFamily="34" charset="0"/>
                <a:ea typeface="Times New Roman" panose="02020603050405020304" pitchFamily="18" charset="0"/>
                <a:cs typeface="Times New Roman" panose="02020603050405020304" pitchFamily="18" charset="0"/>
              </a:rPr>
              <a:t>Figure 2</a:t>
            </a:r>
            <a:endParaRPr lang="en-US" altLang="en-US" sz="2800" dirty="0"/>
          </a:p>
        </p:txBody>
      </p:sp>
      <p:sp>
        <p:nvSpPr>
          <p:cNvPr id="9" name="Rectangle 8"/>
          <p:cNvSpPr/>
          <p:nvPr/>
        </p:nvSpPr>
        <p:spPr>
          <a:xfrm>
            <a:off x="2601768" y="5020195"/>
            <a:ext cx="1370055" cy="523220"/>
          </a:xfrm>
          <a:prstGeom prst="rect">
            <a:avLst/>
          </a:prstGeom>
        </p:spPr>
        <p:txBody>
          <a:bodyPr wrap="none">
            <a:spAutoFit/>
          </a:bodyPr>
          <a:lstStyle/>
          <a:p>
            <a:r>
              <a:rPr lang="en-US" altLang="en-US" sz="2800" b="1" dirty="0">
                <a:ea typeface="Times New Roman" panose="02020603050405020304" pitchFamily="18" charset="0"/>
                <a:cs typeface="Times New Roman" panose="02020603050405020304" pitchFamily="18" charset="0"/>
              </a:rPr>
              <a:t>Figure 1</a:t>
            </a:r>
            <a:endParaRPr lang="en-US" sz="2800" dirty="0"/>
          </a:p>
        </p:txBody>
      </p:sp>
    </p:spTree>
    <p:extLst>
      <p:ext uri="{BB962C8B-B14F-4D97-AF65-F5344CB8AC3E}">
        <p14:creationId xmlns:p14="http://schemas.microsoft.com/office/powerpoint/2010/main" val="24904945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307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56814" y="254977"/>
            <a:ext cx="10246186" cy="39243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p:cNvSpPr>
            <a:spLocks noChangeArrowheads="1"/>
          </p:cNvSpPr>
          <p:nvPr/>
        </p:nvSpPr>
        <p:spPr bwMode="auto">
          <a:xfrm>
            <a:off x="914400" y="5029081"/>
            <a:ext cx="10134600"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Target variable is </a:t>
            </a:r>
            <a:r>
              <a:rPr kumimoji="0" lang="en-US" altLang="en-US" sz="4400" b="1" i="0" u="none" strike="noStrike" cap="none" normalizeH="0" baseline="0" dirty="0" err="1">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RainTomorrow</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has two values: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1"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Yes</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will rains in 24 hours</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1"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No</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will not rains in 24 hours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Number of rows with value Yes is 31877</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Number of rows with value No is 110316</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sp>
        <p:nvSpPr>
          <p:cNvPr id="4" name="Rectangle 3"/>
          <p:cNvSpPr/>
          <p:nvPr/>
        </p:nvSpPr>
        <p:spPr>
          <a:xfrm>
            <a:off x="11734800" y="4319735"/>
            <a:ext cx="1730907" cy="523220"/>
          </a:xfrm>
          <a:prstGeom prst="rect">
            <a:avLst/>
          </a:prstGeom>
        </p:spPr>
        <p:txBody>
          <a:bodyPr wrap="square">
            <a:spAutoFit/>
          </a:bodyPr>
          <a:lstStyle/>
          <a:p>
            <a:r>
              <a:rPr lang="en-US" altLang="en-US" sz="2800" b="1" dirty="0">
                <a:latin typeface="Calibri" panose="020F0502020204030204" pitchFamily="34" charset="0"/>
                <a:ea typeface="Times New Roman" panose="02020603050405020304" pitchFamily="18" charset="0"/>
                <a:cs typeface="Times New Roman" panose="02020603050405020304" pitchFamily="18" charset="0"/>
              </a:rPr>
              <a:t>Figure 3</a:t>
            </a:r>
            <a:endParaRPr lang="en-US" sz="2800" dirty="0"/>
          </a:p>
        </p:txBody>
      </p:sp>
    </p:spTree>
    <p:extLst>
      <p:ext uri="{BB962C8B-B14F-4D97-AF65-F5344CB8AC3E}">
        <p14:creationId xmlns:p14="http://schemas.microsoft.com/office/powerpoint/2010/main" val="35485267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114300"/>
            <a:ext cx="7484741" cy="910699"/>
          </a:xfrm>
          <a:prstGeom prst="rect">
            <a:avLst/>
          </a:prstGeom>
        </p:spPr>
        <p:txBody>
          <a:bodyPr wrap="none">
            <a:spAutoFit/>
          </a:bodyPr>
          <a:lstStyle/>
          <a:p>
            <a:pPr algn="just">
              <a:lnSpc>
                <a:spcPct val="107000"/>
              </a:lnSpc>
              <a:spcAft>
                <a:spcPts val="800"/>
              </a:spcAft>
            </a:pPr>
            <a:r>
              <a:rPr lang="en-US" sz="5400" b="1" dirty="0">
                <a:latin typeface="Berlin Sans FB Demi" panose="020E0802020502020306" pitchFamily="34" charset="0"/>
                <a:ea typeface="Times New Roman" panose="02020603050405020304" pitchFamily="18" charset="0"/>
                <a:cs typeface="Times New Roman" panose="02020603050405020304" pitchFamily="18" charset="0"/>
              </a:rPr>
              <a:t>DATA PREPROCESSING</a:t>
            </a:r>
            <a:endParaRPr lang="en-US" sz="54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609600" y="2095500"/>
            <a:ext cx="7885750" cy="3733800"/>
          </a:xfrm>
          <a:prstGeom prst="rect">
            <a:avLst/>
          </a:prstGeom>
        </p:spPr>
      </p:pic>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9448800" y="2095500"/>
            <a:ext cx="8077200" cy="3733800"/>
          </a:xfrm>
          <a:prstGeom prst="rect">
            <a:avLst/>
          </a:prstGeom>
        </p:spPr>
      </p:pic>
      <p:sp>
        <p:nvSpPr>
          <p:cNvPr id="5" name="Rectangle 4"/>
          <p:cNvSpPr/>
          <p:nvPr/>
        </p:nvSpPr>
        <p:spPr>
          <a:xfrm>
            <a:off x="465769" y="1032683"/>
            <a:ext cx="7763831" cy="584775"/>
          </a:xfrm>
          <a:prstGeom prst="rect">
            <a:avLst/>
          </a:prstGeom>
        </p:spPr>
        <p:txBody>
          <a:bodyPr wrap="square">
            <a:spAutoFit/>
          </a:bodyPr>
          <a:lstStyle/>
          <a:p>
            <a:pPr lvl="0"/>
            <a:r>
              <a:rPr lang="en-US" sz="3200" b="1" dirty="0"/>
              <a:t>1. Check whether dataset is balanced or  not</a:t>
            </a:r>
            <a:endParaRPr lang="en-US" sz="3200" dirty="0"/>
          </a:p>
        </p:txBody>
      </p:sp>
      <p:sp>
        <p:nvSpPr>
          <p:cNvPr id="6" name="Rectangle 5"/>
          <p:cNvSpPr/>
          <p:nvPr/>
        </p:nvSpPr>
        <p:spPr>
          <a:xfrm>
            <a:off x="8839200" y="6352313"/>
            <a:ext cx="9296400" cy="3780522"/>
          </a:xfrm>
          <a:prstGeom prst="rect">
            <a:avLst/>
          </a:prstGeom>
        </p:spPr>
        <p:txBody>
          <a:bodyPr wrap="square">
            <a:spAutoFit/>
          </a:bodyPr>
          <a:lstStyle/>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Kind of Plot</a:t>
            </a:r>
            <a:r>
              <a:rPr lang="en-US" sz="2800" dirty="0">
                <a:latin typeface="+mj-lt"/>
                <a:ea typeface="Calibri" panose="020F0502020204030204" pitchFamily="34" charset="0"/>
                <a:cs typeface="Times New Roman" panose="02020603050405020304" pitchFamily="18" charset="0"/>
              </a:rPr>
              <a:t>: Bar plot (kind='bar')</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X-label</a:t>
            </a:r>
            <a:r>
              <a:rPr lang="en-US" sz="2800" dirty="0">
                <a:latin typeface="+mj-lt"/>
                <a:ea typeface="Calibri" panose="020F0502020204030204" pitchFamily="34" charset="0"/>
                <a:cs typeface="Times New Roman" panose="02020603050405020304" pitchFamily="18" charset="0"/>
              </a:rPr>
              <a:t>: represents the two classes of '</a:t>
            </a:r>
            <a:r>
              <a:rPr lang="en-US" sz="2800" dirty="0" err="1">
                <a:latin typeface="+mj-lt"/>
                <a:ea typeface="Calibri" panose="020F0502020204030204" pitchFamily="34" charset="0"/>
                <a:cs typeface="Times New Roman" panose="02020603050405020304" pitchFamily="18" charset="0"/>
              </a:rPr>
              <a:t>RainTomorrow</a:t>
            </a:r>
            <a:r>
              <a:rPr lang="en-US" sz="2800" dirty="0">
                <a:latin typeface="+mj-lt"/>
                <a:ea typeface="Calibri" panose="020F0502020204030204" pitchFamily="34" charset="0"/>
                <a:cs typeface="Times New Roman" panose="02020603050405020304" pitchFamily="18" charset="0"/>
              </a:rPr>
              <a:t>': 'No' (represented as 0) and 'Yes' (represented as 1).</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Y-label</a:t>
            </a:r>
            <a:r>
              <a:rPr lang="en-US" sz="2800" dirty="0">
                <a:latin typeface="+mj-lt"/>
                <a:ea typeface="Calibri" panose="020F0502020204030204" pitchFamily="34" charset="0"/>
                <a:cs typeface="Times New Roman" panose="02020603050405020304" pitchFamily="18" charset="0"/>
              </a:rPr>
              <a:t>: represents the normalized count or proportion of each class.</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Legend</a:t>
            </a:r>
            <a:r>
              <a:rPr lang="en-US" sz="2800" dirty="0">
                <a:latin typeface="+mj-lt"/>
                <a:ea typeface="Calibri" panose="020F0502020204030204" pitchFamily="34" charset="0"/>
                <a:cs typeface="Times New Roman" panose="02020603050405020304" pitchFamily="18" charset="0"/>
              </a:rPr>
              <a:t>: No explicit legend is used, but the colors of the bars (</a:t>
            </a:r>
            <a:r>
              <a:rPr lang="en-US" sz="2800" dirty="0" err="1">
                <a:latin typeface="+mj-lt"/>
                <a:ea typeface="Calibri" panose="020F0502020204030204" pitchFamily="34" charset="0"/>
                <a:cs typeface="Times New Roman" panose="02020603050405020304" pitchFamily="18" charset="0"/>
              </a:rPr>
              <a:t>skyblue</a:t>
            </a:r>
            <a:r>
              <a:rPr lang="en-US" sz="2800" dirty="0">
                <a:latin typeface="+mj-lt"/>
                <a:ea typeface="Calibri" panose="020F0502020204030204" pitchFamily="34" charset="0"/>
                <a:cs typeface="Times New Roman" panose="02020603050405020304" pitchFamily="18" charset="0"/>
              </a:rPr>
              <a:t> for 'No' and navy for 'Yes') differentiate the classes.</a:t>
            </a:r>
          </a:p>
        </p:txBody>
      </p:sp>
      <p:sp>
        <p:nvSpPr>
          <p:cNvPr id="7" name="Rectangle 6"/>
          <p:cNvSpPr/>
          <p:nvPr/>
        </p:nvSpPr>
        <p:spPr>
          <a:xfrm>
            <a:off x="0" y="6574298"/>
            <a:ext cx="8382000" cy="3211970"/>
          </a:xfrm>
          <a:prstGeom prst="rect">
            <a:avLst/>
          </a:prstGeom>
        </p:spPr>
        <p:txBody>
          <a:bodyPr wrap="square">
            <a:spAutoFit/>
          </a:bodyPr>
          <a:lstStyle/>
          <a:p>
            <a:pPr marL="1085850" marR="0" indent="-457200" algn="just">
              <a:lnSpc>
                <a:spcPct val="107000"/>
              </a:lnSpc>
              <a:spcBef>
                <a:spcPts val="0"/>
              </a:spcBef>
              <a:spcAft>
                <a:spcPts val="0"/>
              </a:spcAft>
              <a:buFont typeface="Arial" panose="020B0604020202020204" pitchFamily="34" charset="0"/>
              <a:buChar char="•"/>
            </a:pPr>
            <a:r>
              <a:rPr lang="en-US" sz="3200" dirty="0">
                <a:latin typeface="Berlin Sans FB Demi" panose="020E0802020502020306" pitchFamily="34" charset="0"/>
                <a:ea typeface="Calibri" panose="020F0502020204030204" pitchFamily="34" charset="0"/>
                <a:cs typeface="Times New Roman" panose="02020603050405020304" pitchFamily="18" charset="0"/>
              </a:rPr>
              <a:t>Dataset contains value ‘No’ more than ‘Yes’ for target variable </a:t>
            </a:r>
            <a:r>
              <a:rPr lang="en-US" sz="3200" dirty="0" err="1">
                <a:latin typeface="Berlin Sans FB Demi" panose="020E0802020502020306" pitchFamily="34" charset="0"/>
                <a:ea typeface="Calibri" panose="020F0502020204030204" pitchFamily="34" charset="0"/>
                <a:cs typeface="Times New Roman" panose="02020603050405020304" pitchFamily="18" charset="0"/>
              </a:rPr>
              <a:t>RainTomorrow</a:t>
            </a:r>
            <a:r>
              <a:rPr lang="en-US" sz="3200" dirty="0">
                <a:latin typeface="Berlin Sans FB Demi" panose="020E0802020502020306" pitchFamily="34" charset="0"/>
                <a:ea typeface="Calibri" panose="020F0502020204030204" pitchFamily="34" charset="0"/>
                <a:cs typeface="Times New Roman" panose="02020603050405020304" pitchFamily="18" charset="0"/>
              </a:rPr>
              <a:t>, so it  is imbalanced and  has to be balanced.</a:t>
            </a:r>
          </a:p>
          <a:p>
            <a:pPr marL="1085850" marR="0" indent="-457200" algn="just">
              <a:lnSpc>
                <a:spcPct val="107000"/>
              </a:lnSpc>
              <a:spcBef>
                <a:spcPts val="0"/>
              </a:spcBef>
              <a:spcAft>
                <a:spcPts val="0"/>
              </a:spcAft>
              <a:buFont typeface="Arial" panose="020B0604020202020204" pitchFamily="34" charset="0"/>
              <a:buChar char="•"/>
            </a:pPr>
            <a:r>
              <a:rPr lang="en-US" sz="3200" dirty="0">
                <a:latin typeface="Berlin Sans FB Demi" panose="020E0802020502020306" pitchFamily="34" charset="0"/>
                <a:ea typeface="Calibri" panose="020F0502020204030204" pitchFamily="34" charset="0"/>
                <a:cs typeface="Times New Roman" panose="02020603050405020304" pitchFamily="18" charset="0"/>
              </a:rPr>
              <a:t>Used oversampling approach for balancing the dataset.</a:t>
            </a:r>
          </a:p>
        </p:txBody>
      </p:sp>
      <p:sp>
        <p:nvSpPr>
          <p:cNvPr id="8" name="Rectangle 7"/>
          <p:cNvSpPr/>
          <p:nvPr/>
        </p:nvSpPr>
        <p:spPr>
          <a:xfrm>
            <a:off x="3075533" y="5978236"/>
            <a:ext cx="1797480" cy="405367"/>
          </a:xfrm>
          <a:prstGeom prst="rect">
            <a:avLst/>
          </a:prstGeom>
        </p:spPr>
        <p:txBody>
          <a:bodyPr wrap="none">
            <a:spAutoFit/>
          </a:bodyPr>
          <a:lstStyle/>
          <a:p>
            <a:pPr marL="628650" marR="0" algn="just">
              <a:lnSpc>
                <a:spcPct val="107000"/>
              </a:lnSpc>
              <a:spcBef>
                <a:spcPts val="0"/>
              </a:spcBef>
              <a:spcAft>
                <a:spcPts val="800"/>
              </a:spcAft>
            </a:pPr>
            <a:r>
              <a:rPr lang="en-US" sz="2000" b="1" dirty="0">
                <a:latin typeface="Times New Roman" panose="02020603050405020304" pitchFamily="18" charset="0"/>
                <a:ea typeface="Calibri" panose="020F0502020204030204" pitchFamily="34" charset="0"/>
                <a:cs typeface="Times New Roman" panose="02020603050405020304" pitchFamily="18" charset="0"/>
              </a:rPr>
              <a:t> Figure 4</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8"/>
          <p:cNvSpPr/>
          <p:nvPr/>
        </p:nvSpPr>
        <p:spPr>
          <a:xfrm>
            <a:off x="12070339" y="5896458"/>
            <a:ext cx="1791068" cy="405367"/>
          </a:xfrm>
          <a:prstGeom prst="rect">
            <a:avLst/>
          </a:prstGeom>
        </p:spPr>
        <p:txBody>
          <a:bodyPr wrap="none">
            <a:spAutoFit/>
          </a:bodyPr>
          <a:lstStyle/>
          <a:p>
            <a:pPr marL="628650" marR="0" algn="just">
              <a:lnSpc>
                <a:spcPct val="107000"/>
              </a:lnSpc>
              <a:spcBef>
                <a:spcPts val="0"/>
              </a:spcBef>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 </a:t>
            </a:r>
            <a:r>
              <a:rPr lang="en-US" sz="2000" b="1" dirty="0">
                <a:latin typeface="Times New Roman" panose="02020603050405020304" pitchFamily="18" charset="0"/>
                <a:ea typeface="Calibri" panose="020F0502020204030204" pitchFamily="34" charset="0"/>
                <a:cs typeface="Times New Roman" panose="02020603050405020304" pitchFamily="18" charset="0"/>
              </a:rPr>
              <a:t>Figure 5</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449963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28600" y="266700"/>
            <a:ext cx="8555547" cy="759119"/>
          </a:xfrm>
          <a:prstGeom prst="rect">
            <a:avLst/>
          </a:prstGeom>
        </p:spPr>
        <p:txBody>
          <a:bodyPr wrap="none">
            <a:spAutoFit/>
          </a:bodyPr>
          <a:lstStyle/>
          <a:p>
            <a:pPr marR="0" lvl="0">
              <a:lnSpc>
                <a:spcPct val="107000"/>
              </a:lnSpc>
              <a:spcBef>
                <a:spcPts val="0"/>
              </a:spcBef>
              <a:spcAft>
                <a:spcPts val="800"/>
              </a:spcAft>
              <a:buSzPts val="1200"/>
            </a:pPr>
            <a:r>
              <a:rPr lang="en-US" sz="4400" b="1" dirty="0">
                <a:solidFill>
                  <a:srgbClr val="5A5A5A"/>
                </a:solidFill>
                <a:latin typeface="Berlin Sans FB Demi" panose="020E0802020502020306" pitchFamily="34" charset="0"/>
                <a:ea typeface="Calibri" panose="020F0502020204030204" pitchFamily="34" charset="0"/>
                <a:cs typeface="Times New Roman" panose="02020603050405020304" pitchFamily="18" charset="0"/>
              </a:rPr>
              <a:t>2. </a:t>
            </a:r>
            <a:r>
              <a:rPr lang="en-US" sz="4400" b="1" dirty="0">
                <a:latin typeface="Berlin Sans FB Demi" panose="020E0802020502020306" pitchFamily="34" charset="0"/>
                <a:ea typeface="Calibri" panose="020F0502020204030204" pitchFamily="34" charset="0"/>
                <a:cs typeface="Times New Roman" panose="02020603050405020304" pitchFamily="18" charset="0"/>
              </a:rPr>
              <a:t>Identification of Missing Values</a:t>
            </a:r>
            <a:endParaRPr lang="en-US" sz="4400" spc="75" dirty="0">
              <a:effectLst/>
              <a:latin typeface="Berlin Sans FB Demi" panose="020E0802020502020306" pitchFamily="34" charset="0"/>
              <a:ea typeface="Times New Roman" panose="02020603050405020304" pitchFamily="18" charset="0"/>
              <a:cs typeface="Times New Roman" panose="02020603050405020304" pitchFamily="18" charset="0"/>
            </a:endParaRPr>
          </a:p>
        </p:txBody>
      </p:sp>
      <p:sp>
        <p:nvSpPr>
          <p:cNvPr id="10" name="Rectangle 9"/>
          <p:cNvSpPr/>
          <p:nvPr/>
        </p:nvSpPr>
        <p:spPr>
          <a:xfrm>
            <a:off x="685800" y="2095500"/>
            <a:ext cx="8305800" cy="1844416"/>
          </a:xfrm>
          <a:prstGeom prst="rect">
            <a:avLst/>
          </a:prstGeom>
        </p:spPr>
        <p:txBody>
          <a:bodyPr wrap="square">
            <a:spAutoFit/>
          </a:bodyPr>
          <a:lstStyle/>
          <a:p>
            <a:pPr>
              <a:lnSpc>
                <a:spcPct val="107000"/>
              </a:lnSpc>
              <a:spcAft>
                <a:spcPts val="800"/>
              </a:spcAft>
            </a:pPr>
            <a:r>
              <a:rPr lang="en-US" sz="3600" dirty="0">
                <a:latin typeface="Berlin Sans FB Demi" panose="020E0802020502020306" pitchFamily="34" charset="0"/>
                <a:ea typeface="Calibri" panose="020F0502020204030204" pitchFamily="34" charset="0"/>
                <a:cs typeface="Times New Roman" panose="02020603050405020304" pitchFamily="18" charset="0"/>
              </a:rPr>
              <a:t>Count and percentage of missing values and the datatypes of each feature in the original dataset is given</a:t>
            </a:r>
            <a:endParaRPr lang="en-US" sz="36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13" name="Picture 12"/>
          <p:cNvPicPr/>
          <p:nvPr/>
        </p:nvPicPr>
        <p:blipFill>
          <a:blip r:embed="rId2">
            <a:extLst>
              <a:ext uri="{28A0092B-C50C-407E-A947-70E740481C1C}">
                <a14:useLocalDpi xmlns:a14="http://schemas.microsoft.com/office/drawing/2010/main" val="0"/>
              </a:ext>
            </a:extLst>
          </a:blip>
          <a:stretch>
            <a:fillRect/>
          </a:stretch>
        </p:blipFill>
        <p:spPr>
          <a:xfrm>
            <a:off x="9448800" y="238991"/>
            <a:ext cx="8534400" cy="6199909"/>
          </a:xfrm>
          <a:prstGeom prst="rect">
            <a:avLst/>
          </a:prstGeom>
        </p:spPr>
      </p:pic>
      <p:pic>
        <p:nvPicPr>
          <p:cNvPr id="14" name="Picture 13"/>
          <p:cNvPicPr/>
          <p:nvPr/>
        </p:nvPicPr>
        <p:blipFill>
          <a:blip r:embed="rId3">
            <a:extLst>
              <a:ext uri="{28A0092B-C50C-407E-A947-70E740481C1C}">
                <a14:useLocalDpi xmlns:a14="http://schemas.microsoft.com/office/drawing/2010/main" val="0"/>
              </a:ext>
            </a:extLst>
          </a:blip>
          <a:stretch>
            <a:fillRect/>
          </a:stretch>
        </p:blipFill>
        <p:spPr>
          <a:xfrm>
            <a:off x="9448800" y="6438901"/>
            <a:ext cx="8534400" cy="2895600"/>
          </a:xfrm>
          <a:prstGeom prst="rect">
            <a:avLst/>
          </a:prstGeom>
        </p:spPr>
      </p:pic>
      <p:sp>
        <p:nvSpPr>
          <p:cNvPr id="11" name="Rectangle 10"/>
          <p:cNvSpPr/>
          <p:nvPr/>
        </p:nvSpPr>
        <p:spPr>
          <a:xfrm>
            <a:off x="12954000" y="9486900"/>
            <a:ext cx="1098570"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6</a:t>
            </a:r>
            <a:endParaRPr lang="en-US" sz="2000" dirty="0"/>
          </a:p>
        </p:txBody>
      </p:sp>
    </p:spTree>
    <p:extLst>
      <p:ext uri="{BB962C8B-B14F-4D97-AF65-F5344CB8AC3E}">
        <p14:creationId xmlns:p14="http://schemas.microsoft.com/office/powerpoint/2010/main" val="899671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234601" y="0"/>
            <a:ext cx="5053399" cy="10287000"/>
          </a:xfrm>
          <a:custGeom>
            <a:avLst/>
            <a:gdLst/>
            <a:ahLst/>
            <a:cxnLst/>
            <a:rect l="l" t="t" r="r" b="b"/>
            <a:pathLst>
              <a:path w="5053399" h="10287000">
                <a:moveTo>
                  <a:pt x="0" y="0"/>
                </a:moveTo>
                <a:lnTo>
                  <a:pt x="5053399" y="0"/>
                </a:lnTo>
                <a:lnTo>
                  <a:pt x="5053399" y="10287000"/>
                </a:lnTo>
                <a:lnTo>
                  <a:pt x="0" y="10287000"/>
                </a:lnTo>
                <a:lnTo>
                  <a:pt x="0" y="0"/>
                </a:lnTo>
                <a:close/>
              </a:path>
            </a:pathLst>
          </a:custGeom>
          <a:blipFill>
            <a:blip r:embed="rId2"/>
            <a:stretch>
              <a:fillRect l="-530" r="-41965"/>
            </a:stretch>
          </a:blipFill>
        </p:spPr>
      </p:sp>
      <p:sp>
        <p:nvSpPr>
          <p:cNvPr id="3" name="TextBox 3"/>
          <p:cNvSpPr txBox="1"/>
          <p:nvPr/>
        </p:nvSpPr>
        <p:spPr>
          <a:xfrm>
            <a:off x="419495" y="1169624"/>
            <a:ext cx="12547264" cy="2966575"/>
          </a:xfrm>
          <a:prstGeom prst="rect">
            <a:avLst/>
          </a:prstGeom>
        </p:spPr>
        <p:txBody>
          <a:bodyPr lIns="0" tIns="0" rIns="0" bIns="0" rtlCol="0" anchor="t">
            <a:spAutoFit/>
          </a:bodyPr>
          <a:lstStyle/>
          <a:p>
            <a:pPr algn="ctr">
              <a:lnSpc>
                <a:spcPts val="11747"/>
              </a:lnSpc>
            </a:pPr>
            <a:r>
              <a:rPr lang="en-US" sz="8766">
                <a:solidFill>
                  <a:srgbClr val="192C3C"/>
                </a:solidFill>
                <a:latin typeface="ITC Avant Garde Gothic Bold"/>
                <a:ea typeface="ITC Avant Garde Gothic Bold"/>
                <a:cs typeface="ITC Avant Garde Gothic Bold"/>
                <a:sym typeface="ITC Avant Garde Gothic Bold"/>
              </a:rPr>
              <a:t>RAINFALL PREDICTION</a:t>
            </a:r>
          </a:p>
          <a:p>
            <a:pPr algn="ctr">
              <a:lnSpc>
                <a:spcPts val="10542"/>
              </a:lnSpc>
            </a:pPr>
            <a:r>
              <a:rPr lang="en-US" sz="7867">
                <a:solidFill>
                  <a:srgbClr val="192C3C"/>
                </a:solidFill>
                <a:latin typeface="ITC Avant Garde Gothic Bold"/>
                <a:ea typeface="ITC Avant Garde Gothic Bold"/>
                <a:cs typeface="ITC Avant Garde Gothic Bold"/>
                <a:sym typeface="ITC Avant Garde Gothic Bold"/>
              </a:rPr>
              <a:t>using Machine Learning</a:t>
            </a:r>
          </a:p>
        </p:txBody>
      </p:sp>
      <p:sp>
        <p:nvSpPr>
          <p:cNvPr id="4" name="TextBox 4"/>
          <p:cNvSpPr txBox="1"/>
          <p:nvPr/>
        </p:nvSpPr>
        <p:spPr>
          <a:xfrm>
            <a:off x="1907619" y="4525171"/>
            <a:ext cx="8844017" cy="2202942"/>
          </a:xfrm>
          <a:prstGeom prst="rect">
            <a:avLst/>
          </a:prstGeom>
        </p:spPr>
        <p:txBody>
          <a:bodyPr lIns="0" tIns="0" rIns="0" bIns="0" rtlCol="0" anchor="t">
            <a:spAutoFit/>
          </a:bodyPr>
          <a:lstStyle/>
          <a:p>
            <a:pPr algn="ctr">
              <a:lnSpc>
                <a:spcPts val="5627"/>
              </a:lnSpc>
            </a:pPr>
            <a:r>
              <a:rPr lang="en-US" sz="4019" spc="-88">
                <a:solidFill>
                  <a:srgbClr val="000000"/>
                </a:solidFill>
                <a:latin typeface="ITC Avant Garde Gothic Bold"/>
                <a:ea typeface="ITC Avant Garde Gothic Bold"/>
                <a:cs typeface="ITC Avant Garde Gothic Bold"/>
                <a:sym typeface="ITC Avant Garde Gothic Bold"/>
              </a:rPr>
              <a:t>By: DONA JINCE</a:t>
            </a:r>
          </a:p>
          <a:p>
            <a:pPr algn="ctr">
              <a:lnSpc>
                <a:spcPts val="5627"/>
              </a:lnSpc>
            </a:pPr>
            <a:r>
              <a:rPr lang="en-US" sz="4019" spc="-88">
                <a:solidFill>
                  <a:srgbClr val="000000"/>
                </a:solidFill>
                <a:latin typeface="ITC Avant Garde Gothic Bold"/>
                <a:ea typeface="ITC Avant Garde Gothic Bold"/>
                <a:cs typeface="ITC Avant Garde Gothic Bold"/>
                <a:sym typeface="ITC Avant Garde Gothic Bold"/>
              </a:rPr>
              <a:t>Reg No: MAC23MCA-2024</a:t>
            </a:r>
          </a:p>
          <a:p>
            <a:pPr algn="ctr">
              <a:lnSpc>
                <a:spcPts val="5627"/>
              </a:lnSpc>
            </a:pPr>
            <a:endParaRPr lang="en-US" sz="4019" spc="-88">
              <a:solidFill>
                <a:srgbClr val="000000"/>
              </a:solidFill>
              <a:latin typeface="ITC Avant Garde Gothic Bold"/>
              <a:ea typeface="ITC Avant Garde Gothic Bold"/>
              <a:cs typeface="ITC Avant Garde Gothic Bold"/>
              <a:sym typeface="ITC Avant Garde Gothic Bold"/>
            </a:endParaRPr>
          </a:p>
        </p:txBody>
      </p:sp>
      <p:sp>
        <p:nvSpPr>
          <p:cNvPr id="5" name="TextBox 5"/>
          <p:cNvSpPr txBox="1"/>
          <p:nvPr/>
        </p:nvSpPr>
        <p:spPr>
          <a:xfrm>
            <a:off x="6693127" y="8282010"/>
            <a:ext cx="6154124" cy="1876379"/>
          </a:xfrm>
          <a:prstGeom prst="rect">
            <a:avLst/>
          </a:prstGeom>
        </p:spPr>
        <p:txBody>
          <a:bodyPr lIns="0" tIns="0" rIns="0" bIns="0" rtlCol="0" anchor="t">
            <a:spAutoFit/>
          </a:bodyPr>
          <a:lstStyle/>
          <a:p>
            <a:pPr algn="ctr">
              <a:lnSpc>
                <a:spcPts val="4799"/>
              </a:lnSpc>
            </a:pPr>
            <a:r>
              <a:rPr lang="en-US" sz="3999" spc="35">
                <a:solidFill>
                  <a:srgbClr val="000000"/>
                </a:solidFill>
                <a:latin typeface="ITC Avant Garde Gothic Bold"/>
                <a:ea typeface="ITC Avant Garde Gothic Bold"/>
                <a:cs typeface="ITC Avant Garde Gothic Bold"/>
                <a:sym typeface="ITC Avant Garde Gothic Bold"/>
              </a:rPr>
              <a:t>Under the guidance of:</a:t>
            </a:r>
          </a:p>
          <a:p>
            <a:pPr algn="ctr">
              <a:lnSpc>
                <a:spcPts val="4799"/>
              </a:lnSpc>
            </a:pPr>
            <a:r>
              <a:rPr lang="en-US" sz="3999" spc="35">
                <a:solidFill>
                  <a:srgbClr val="000000"/>
                </a:solidFill>
                <a:latin typeface="ITC Avant Garde Gothic Bold"/>
                <a:ea typeface="ITC Avant Garde Gothic Bold"/>
                <a:cs typeface="ITC Avant Garde Gothic Bold"/>
                <a:sym typeface="ITC Avant Garde Gothic Bold"/>
              </a:rPr>
              <a:t>Prof. Sonia Abraham</a:t>
            </a:r>
          </a:p>
          <a:p>
            <a:pPr algn="ctr">
              <a:lnSpc>
                <a:spcPts val="4799"/>
              </a:lnSpc>
              <a:spcBef>
                <a:spcPct val="0"/>
              </a:spcBef>
            </a:pPr>
            <a:endParaRPr lang="en-US" sz="3999" spc="35">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tretch>
            <a:fillRect/>
          </a:stretch>
        </p:blipFill>
        <p:spPr>
          <a:xfrm>
            <a:off x="9677400" y="673866"/>
            <a:ext cx="8406096" cy="8001000"/>
          </a:xfrm>
          <a:prstGeom prst="rect">
            <a:avLst/>
          </a:prstGeom>
        </p:spPr>
      </p:pic>
      <p:sp>
        <p:nvSpPr>
          <p:cNvPr id="3" name="Rectangle 2"/>
          <p:cNvSpPr/>
          <p:nvPr/>
        </p:nvSpPr>
        <p:spPr>
          <a:xfrm>
            <a:off x="381000" y="342900"/>
            <a:ext cx="9296400" cy="685124"/>
          </a:xfrm>
          <a:prstGeom prst="rect">
            <a:avLst/>
          </a:prstGeom>
        </p:spPr>
        <p:txBody>
          <a:bodyPr wrap="square">
            <a:spAutoFit/>
          </a:bodyPr>
          <a:lstStyle/>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Missing Data Pattern in Oversampled </a:t>
            </a:r>
            <a:r>
              <a:rPr lang="en-US" sz="3600" b="1" dirty="0" err="1">
                <a:latin typeface="+mj-lt"/>
                <a:ea typeface="Calibri" panose="020F0502020204030204" pitchFamily="34" charset="0"/>
                <a:cs typeface="Times New Roman" panose="02020603050405020304" pitchFamily="18" charset="0"/>
              </a:rPr>
              <a:t>dataframe</a:t>
            </a:r>
            <a:endParaRPr lang="en-US" sz="3600" b="1" dirty="0">
              <a:effectLst/>
              <a:latin typeface="+mj-lt"/>
              <a:ea typeface="Calibri" panose="020F0502020204030204" pitchFamily="34" charset="0"/>
              <a:cs typeface="Times New Roman" panose="02020603050405020304" pitchFamily="18" charset="0"/>
            </a:endParaRPr>
          </a:p>
        </p:txBody>
      </p:sp>
      <p:sp>
        <p:nvSpPr>
          <p:cNvPr id="4" name="Rectangle 3"/>
          <p:cNvSpPr/>
          <p:nvPr/>
        </p:nvSpPr>
        <p:spPr>
          <a:xfrm>
            <a:off x="477228" y="1562100"/>
            <a:ext cx="9144000" cy="5438668"/>
          </a:xfrm>
          <a:prstGeom prst="rect">
            <a:avLst/>
          </a:prstGeom>
        </p:spPr>
        <p:txBody>
          <a:bodyPr>
            <a:spAutoFit/>
          </a:bodyPr>
          <a:lstStyle/>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X-label</a:t>
            </a:r>
            <a:r>
              <a:rPr lang="en-US" sz="3600" dirty="0">
                <a:latin typeface="+mj-lt"/>
                <a:ea typeface="Calibri" panose="020F0502020204030204" pitchFamily="34" charset="0"/>
                <a:cs typeface="Times New Roman" panose="02020603050405020304" pitchFamily="18" charset="0"/>
              </a:rPr>
              <a:t>: names of the columns (features) in oversampled </a:t>
            </a:r>
            <a:r>
              <a:rPr lang="en-US" sz="3600" dirty="0" err="1">
                <a:latin typeface="+mj-lt"/>
                <a:ea typeface="Calibri" panose="020F0502020204030204" pitchFamily="34" charset="0"/>
                <a:cs typeface="Times New Roman" panose="02020603050405020304" pitchFamily="18" charset="0"/>
              </a:rPr>
              <a:t>DataFrame</a:t>
            </a:r>
            <a:r>
              <a:rPr lang="en-US" sz="3600" dirty="0">
                <a:latin typeface="+mj-lt"/>
                <a:ea typeface="Calibri" panose="020F0502020204030204" pitchFamily="34" charset="0"/>
                <a:cs typeface="Times New Roman" panose="02020603050405020304" pitchFamily="18" charset="0"/>
              </a:rPr>
              <a:t>.</a:t>
            </a:r>
          </a:p>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Y-label</a:t>
            </a:r>
            <a:r>
              <a:rPr lang="en-US" sz="3600" dirty="0">
                <a:latin typeface="+mj-lt"/>
                <a:ea typeface="Calibri" panose="020F0502020204030204" pitchFamily="34" charset="0"/>
                <a:cs typeface="Times New Roman" panose="02020603050405020304" pitchFamily="18" charset="0"/>
              </a:rPr>
              <a:t>: numerical indices representing the rows (data instances) in oversampled </a:t>
            </a:r>
            <a:r>
              <a:rPr lang="en-US" sz="3600" dirty="0" err="1">
                <a:latin typeface="+mj-lt"/>
                <a:ea typeface="Calibri" panose="020F0502020204030204" pitchFamily="34" charset="0"/>
                <a:cs typeface="Times New Roman" panose="02020603050405020304" pitchFamily="18" charset="0"/>
              </a:rPr>
              <a:t>DataFrame</a:t>
            </a:r>
            <a:r>
              <a:rPr lang="en-US" sz="3600" dirty="0">
                <a:latin typeface="+mj-lt"/>
                <a:ea typeface="Calibri" panose="020F0502020204030204" pitchFamily="34" charset="0"/>
                <a:cs typeface="Times New Roman" panose="02020603050405020304" pitchFamily="18" charset="0"/>
              </a:rPr>
              <a:t>.</a:t>
            </a:r>
          </a:p>
          <a:p>
            <a:r>
              <a:rPr lang="en-US" sz="3600" b="1" dirty="0">
                <a:latin typeface="+mj-lt"/>
                <a:ea typeface="Calibri" panose="020F0502020204030204" pitchFamily="34" charset="0"/>
              </a:rPr>
              <a:t>Legend</a:t>
            </a:r>
            <a:r>
              <a:rPr lang="en-US" sz="3600" dirty="0">
                <a:latin typeface="+mj-lt"/>
                <a:ea typeface="Calibri" panose="020F0502020204030204" pitchFamily="34" charset="0"/>
              </a:rPr>
              <a:t>: Since </a:t>
            </a:r>
            <a:r>
              <a:rPr lang="en-US" sz="3600" dirty="0" err="1">
                <a:latin typeface="+mj-lt"/>
                <a:ea typeface="Calibri" panose="020F0502020204030204" pitchFamily="34" charset="0"/>
              </a:rPr>
              <a:t>cbar</a:t>
            </a:r>
            <a:r>
              <a:rPr lang="en-US" sz="3600" dirty="0">
                <a:latin typeface="+mj-lt"/>
                <a:ea typeface="Calibri" panose="020F0502020204030204" pitchFamily="34" charset="0"/>
              </a:rPr>
              <a:t>=False, there is no explicit legend. However, the color intensity within the </a:t>
            </a:r>
            <a:r>
              <a:rPr lang="en-US" sz="3600" dirty="0" err="1">
                <a:latin typeface="+mj-lt"/>
                <a:ea typeface="Calibri" panose="020F0502020204030204" pitchFamily="34" charset="0"/>
              </a:rPr>
              <a:t>heatmap</a:t>
            </a:r>
            <a:r>
              <a:rPr lang="en-US" sz="3600" dirty="0">
                <a:latin typeface="+mj-lt"/>
                <a:ea typeface="Calibri" panose="020F0502020204030204" pitchFamily="34" charset="0"/>
              </a:rPr>
              <a:t> represents the presence (darker shade) or absence (lighter shade) of missing values.</a:t>
            </a:r>
            <a:endParaRPr lang="en-US" sz="3600" dirty="0">
              <a:latin typeface="+mj-lt"/>
            </a:endParaRPr>
          </a:p>
        </p:txBody>
      </p:sp>
      <p:sp>
        <p:nvSpPr>
          <p:cNvPr id="5" name="Rectangle 4"/>
          <p:cNvSpPr/>
          <p:nvPr/>
        </p:nvSpPr>
        <p:spPr>
          <a:xfrm>
            <a:off x="13563600" y="8805777"/>
            <a:ext cx="1098570"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7</a:t>
            </a:r>
            <a:endParaRPr lang="en-US" sz="2000" dirty="0"/>
          </a:p>
        </p:txBody>
      </p:sp>
      <p:sp>
        <p:nvSpPr>
          <p:cNvPr id="6" name="Rectangle 5"/>
          <p:cNvSpPr/>
          <p:nvPr/>
        </p:nvSpPr>
        <p:spPr>
          <a:xfrm>
            <a:off x="533400" y="7036757"/>
            <a:ext cx="9144000" cy="2437206"/>
          </a:xfrm>
          <a:prstGeom prst="rect">
            <a:avLst/>
          </a:prstGeom>
        </p:spPr>
        <p:txBody>
          <a:bodyPr>
            <a:spAutoFit/>
          </a:bodyPr>
          <a:lstStyle/>
          <a:p>
            <a:pPr>
              <a:lnSpc>
                <a:spcPct val="107000"/>
              </a:lnSpc>
              <a:spcAft>
                <a:spcPts val="800"/>
              </a:spcAft>
            </a:pPr>
            <a:r>
              <a:rPr lang="en-US" sz="3600" dirty="0">
                <a:latin typeface="+mj-lt"/>
                <a:ea typeface="Calibri" panose="020F0502020204030204" pitchFamily="34" charset="0"/>
                <a:cs typeface="Times New Roman" panose="02020603050405020304" pitchFamily="18" charset="0"/>
              </a:rPr>
              <a:t>From Figure 7, “Evaporation”, “Sunshine”, “Cloud9am”, “Cloud3pm” are the features with a high missing percentage. So we will check the details of the missing data for these 4 features.</a:t>
            </a:r>
            <a:endParaRPr lang="en-US" sz="36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627494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2209800" y="217170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5121" name="Picture 2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4800" y="559832"/>
            <a:ext cx="8671549" cy="519326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p:cNvSpPr>
            <a:spLocks noChangeArrowheads="1"/>
          </p:cNvSpPr>
          <p:nvPr/>
        </p:nvSpPr>
        <p:spPr bwMode="auto">
          <a:xfrm>
            <a:off x="838200" y="6371391"/>
            <a:ext cx="10972800"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3C4043"/>
                </a:solidFill>
                <a:effectLst/>
                <a:latin typeface="+mj-lt"/>
                <a:ea typeface="Calibri" panose="020F0502020204030204" pitchFamily="34" charset="0"/>
                <a:cs typeface="Times New Roman" panose="02020603050405020304" pitchFamily="18" charset="0"/>
              </a:rPr>
              <a:t>Figure 8 shows the count and percentage of  the 4 features in the oversampled </a:t>
            </a:r>
            <a:r>
              <a:rPr kumimoji="0" lang="en-US" altLang="en-US" sz="4000" b="0" i="0" u="none" strike="noStrike" cap="none" normalizeH="0" baseline="0" dirty="0" err="1">
                <a:ln>
                  <a:noFill/>
                </a:ln>
                <a:solidFill>
                  <a:srgbClr val="3C4043"/>
                </a:solidFill>
                <a:effectLst/>
                <a:latin typeface="+mj-lt"/>
                <a:ea typeface="Calibri" panose="020F0502020204030204" pitchFamily="34" charset="0"/>
                <a:cs typeface="Times New Roman" panose="02020603050405020304" pitchFamily="18" charset="0"/>
              </a:rPr>
              <a:t>dataframe,which</a:t>
            </a:r>
            <a:r>
              <a:rPr kumimoji="0" lang="en-US" altLang="en-US" sz="4000" b="0" i="0" u="none" strike="noStrike" cap="none" normalizeH="0" baseline="0" dirty="0">
                <a:ln>
                  <a:noFill/>
                </a:ln>
                <a:solidFill>
                  <a:srgbClr val="3C4043"/>
                </a:solidFill>
                <a:effectLst/>
                <a:latin typeface="+mj-lt"/>
                <a:ea typeface="Calibri" panose="020F0502020204030204" pitchFamily="34" charset="0"/>
                <a:cs typeface="Times New Roman" panose="02020603050405020304" pitchFamily="18" charset="0"/>
              </a:rPr>
              <a:t>  has less than 50 percent missing data. So instead of rejecting them completely, we’ll consider them in our model with proper imputation.</a:t>
            </a:r>
            <a:endParaRPr kumimoji="0" lang="en-US" altLang="en-US" sz="4000" b="0" i="0" u="none" strike="noStrike" cap="none" normalizeH="0" baseline="0" dirty="0">
              <a:ln>
                <a:noFill/>
              </a:ln>
              <a:solidFill>
                <a:schemeClr val="tx1"/>
              </a:solidFill>
              <a:effectLst/>
              <a:latin typeface="+mj-lt"/>
            </a:endParaRPr>
          </a:p>
        </p:txBody>
      </p:sp>
      <p:sp>
        <p:nvSpPr>
          <p:cNvPr id="4" name="Rectangle 3"/>
          <p:cNvSpPr/>
          <p:nvPr/>
        </p:nvSpPr>
        <p:spPr>
          <a:xfrm>
            <a:off x="12039600" y="5905008"/>
            <a:ext cx="1162691" cy="400110"/>
          </a:xfrm>
          <a:prstGeom prst="rect">
            <a:avLst/>
          </a:prstGeom>
        </p:spPr>
        <p:txBody>
          <a:bodyPr wrap="none">
            <a:spAutoFit/>
          </a:bodyPr>
          <a:lstStyle/>
          <a:p>
            <a:pPr lvl="0" eaLnBrk="0" fontAlgn="base" hangingPunct="0">
              <a:spcBef>
                <a:spcPct val="0"/>
              </a:spcBef>
              <a:spcAft>
                <a:spcPct val="0"/>
              </a:spcAft>
            </a:pPr>
            <a:r>
              <a:rPr lang="en-US" altLang="en-US" sz="2000" b="1" dirty="0">
                <a:latin typeface="Times New Roman" panose="02020603050405020304" pitchFamily="18" charset="0"/>
                <a:ea typeface="Calibri" panose="020F0502020204030204" pitchFamily="34" charset="0"/>
                <a:cs typeface="Times New Roman" panose="02020603050405020304" pitchFamily="18" charset="0"/>
              </a:rPr>
              <a:t>Figure 8 </a:t>
            </a:r>
            <a:endParaRPr lang="en-US" altLang="en-US" sz="2000" dirty="0"/>
          </a:p>
        </p:txBody>
      </p:sp>
    </p:spTree>
    <p:extLst>
      <p:ext uri="{BB962C8B-B14F-4D97-AF65-F5344CB8AC3E}">
        <p14:creationId xmlns:p14="http://schemas.microsoft.com/office/powerpoint/2010/main" val="21835758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190500"/>
            <a:ext cx="8001000" cy="750975"/>
          </a:xfrm>
          <a:prstGeom prst="rect">
            <a:avLst/>
          </a:prstGeom>
        </p:spPr>
        <p:txBody>
          <a:bodyPr wrap="square">
            <a:spAutoFit/>
          </a:bodyPr>
          <a:lstStyle/>
          <a:p>
            <a:pPr marR="0" lvl="0">
              <a:lnSpc>
                <a:spcPct val="107000"/>
              </a:lnSpc>
              <a:spcBef>
                <a:spcPts val="0"/>
              </a:spcBef>
              <a:spcAft>
                <a:spcPts val="800"/>
              </a:spcAft>
              <a:buSzPts val="1200"/>
            </a:pPr>
            <a:r>
              <a:rPr lang="en-US" sz="4000" b="1" dirty="0">
                <a:latin typeface="+mj-lt"/>
                <a:ea typeface="Calibri" panose="020F0502020204030204" pitchFamily="34" charset="0"/>
                <a:cs typeface="Times New Roman" panose="02020603050405020304" pitchFamily="18" charset="0"/>
              </a:rPr>
              <a:t>3. Imputation and Transformation</a:t>
            </a:r>
            <a:endParaRPr lang="en-US" sz="4000" dirty="0">
              <a:latin typeface="+mj-lt"/>
              <a:ea typeface="Calibri" panose="020F0502020204030204" pitchFamily="34" charset="0"/>
              <a:cs typeface="Times New Roman" panose="02020603050405020304" pitchFamily="18" charset="0"/>
            </a:endParaRPr>
          </a:p>
        </p:txBody>
      </p:sp>
      <p:sp>
        <p:nvSpPr>
          <p:cNvPr id="3" name="Rectangle 2"/>
          <p:cNvSpPr/>
          <p:nvPr/>
        </p:nvSpPr>
        <p:spPr>
          <a:xfrm>
            <a:off x="304800" y="1409700"/>
            <a:ext cx="8305800" cy="3539430"/>
          </a:xfrm>
          <a:prstGeom prst="rect">
            <a:avLst/>
          </a:prstGeom>
        </p:spPr>
        <p:txBody>
          <a:bodyPr wrap="square">
            <a:spAutoFit/>
          </a:bodyPr>
          <a:lstStyle/>
          <a:p>
            <a:r>
              <a:rPr lang="en-US" sz="3200" dirty="0">
                <a:solidFill>
                  <a:srgbClr val="3C4043"/>
                </a:solidFill>
                <a:latin typeface="+mj-lt"/>
                <a:ea typeface="Times New Roman" panose="02020603050405020304" pitchFamily="18" charset="0"/>
              </a:rPr>
              <a:t>Impute the categorical columns with mode, and then by using the label encoder , converting them to numeric numbers. Once all the columns in the full data frame are converted to numeric columns, then impute the other missing values ​​using the Multiple Imputation by Chained Equations (MICE) package</a:t>
            </a:r>
            <a:endParaRPr lang="en-US" sz="3200" dirty="0">
              <a:latin typeface="+mj-lt"/>
            </a:endParaRPr>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8839200" y="190500"/>
            <a:ext cx="9067800" cy="2209800"/>
          </a:xfrm>
          <a:prstGeom prst="rect">
            <a:avLst/>
          </a:prstGeom>
        </p:spPr>
      </p:pic>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8763000" y="3305177"/>
            <a:ext cx="9144000" cy="2346643"/>
          </a:xfrm>
          <a:prstGeom prst="rect">
            <a:avLst/>
          </a:prstGeom>
        </p:spPr>
      </p:pic>
      <p:pic>
        <p:nvPicPr>
          <p:cNvPr id="6" name="Picture 5"/>
          <p:cNvPicPr/>
          <p:nvPr/>
        </p:nvPicPr>
        <p:blipFill>
          <a:blip r:embed="rId4">
            <a:extLst>
              <a:ext uri="{28A0092B-C50C-407E-A947-70E740481C1C}">
                <a14:useLocalDpi xmlns:a14="http://schemas.microsoft.com/office/drawing/2010/main" val="0"/>
              </a:ext>
            </a:extLst>
          </a:blip>
          <a:stretch>
            <a:fillRect/>
          </a:stretch>
        </p:blipFill>
        <p:spPr>
          <a:xfrm>
            <a:off x="8801100" y="6556697"/>
            <a:ext cx="9067800" cy="2558733"/>
          </a:xfrm>
          <a:prstGeom prst="rect">
            <a:avLst/>
          </a:prstGeom>
        </p:spPr>
      </p:pic>
      <p:sp>
        <p:nvSpPr>
          <p:cNvPr id="7" name="Rectangle 6"/>
          <p:cNvSpPr/>
          <p:nvPr/>
        </p:nvSpPr>
        <p:spPr>
          <a:xfrm>
            <a:off x="205409" y="5430325"/>
            <a:ext cx="8001000" cy="1077218"/>
          </a:xfrm>
          <a:prstGeom prst="rect">
            <a:avLst/>
          </a:prstGeom>
        </p:spPr>
        <p:txBody>
          <a:bodyPr wrap="square">
            <a:spAutoFit/>
          </a:bodyPr>
          <a:lstStyle/>
          <a:p>
            <a:r>
              <a:rPr lang="en-US" sz="3200" dirty="0">
                <a:latin typeface="+mj-lt"/>
                <a:ea typeface="Calibri" panose="020F0502020204030204" pitchFamily="34" charset="0"/>
              </a:rPr>
              <a:t>Figure 9 shows the replacing of all null values in the non numerical features with the mode.</a:t>
            </a:r>
            <a:endParaRPr lang="en-US" sz="3200" dirty="0">
              <a:latin typeface="+mj-lt"/>
            </a:endParaRPr>
          </a:p>
        </p:txBody>
      </p:sp>
      <p:sp>
        <p:nvSpPr>
          <p:cNvPr id="8" name="Rectangle 7"/>
          <p:cNvSpPr/>
          <p:nvPr/>
        </p:nvSpPr>
        <p:spPr>
          <a:xfrm>
            <a:off x="205409" y="6983513"/>
            <a:ext cx="8382000" cy="1146211"/>
          </a:xfrm>
          <a:prstGeom prst="rect">
            <a:avLst/>
          </a:prstGeom>
        </p:spPr>
        <p:txBody>
          <a:bodyPr wrap="square">
            <a:spAutoFit/>
          </a:bodyPr>
          <a:lstStyle/>
          <a:p>
            <a:pPr>
              <a:lnSpc>
                <a:spcPct val="107000"/>
              </a:lnSpc>
              <a:spcAft>
                <a:spcPts val="800"/>
              </a:spcAft>
            </a:pPr>
            <a:r>
              <a:rPr lang="en-US" sz="3200" dirty="0">
                <a:latin typeface="+mj-lt"/>
                <a:ea typeface="Calibri" panose="020F0502020204030204" pitchFamily="34" charset="0"/>
                <a:cs typeface="Times New Roman" panose="02020603050405020304" pitchFamily="18" charset="0"/>
              </a:rPr>
              <a:t>Figure 10 shows label Encoding; categorical features are converted to continuous features.</a:t>
            </a:r>
            <a:endParaRPr lang="en-US" sz="3200" dirty="0">
              <a:effectLst/>
              <a:latin typeface="+mj-lt"/>
              <a:ea typeface="Calibri" panose="020F0502020204030204" pitchFamily="34" charset="0"/>
              <a:cs typeface="Times New Roman" panose="02020603050405020304" pitchFamily="18" charset="0"/>
            </a:endParaRPr>
          </a:p>
        </p:txBody>
      </p:sp>
      <p:sp>
        <p:nvSpPr>
          <p:cNvPr id="9" name="Rectangle 8"/>
          <p:cNvSpPr/>
          <p:nvPr/>
        </p:nvSpPr>
        <p:spPr>
          <a:xfrm>
            <a:off x="212035" y="8442002"/>
            <a:ext cx="8398565" cy="1673150"/>
          </a:xfrm>
          <a:prstGeom prst="rect">
            <a:avLst/>
          </a:prstGeom>
        </p:spPr>
        <p:txBody>
          <a:bodyPr wrap="square">
            <a:spAutoFit/>
          </a:bodyPr>
          <a:lstStyle/>
          <a:p>
            <a:pPr>
              <a:lnSpc>
                <a:spcPct val="107000"/>
              </a:lnSpc>
              <a:spcAft>
                <a:spcPts val="800"/>
              </a:spcAft>
            </a:pPr>
            <a:r>
              <a:rPr lang="en-US" sz="3200" dirty="0">
                <a:latin typeface="+mj-lt"/>
                <a:ea typeface="Calibri" panose="020F0502020204030204" pitchFamily="34" charset="0"/>
                <a:cs typeface="Times New Roman" panose="02020603050405020304" pitchFamily="18" charset="0"/>
              </a:rPr>
              <a:t>Figure 11 shows Multiple Imputation by Chained Equations .After these process there will be no missing values in the dataset.</a:t>
            </a:r>
            <a:endParaRPr lang="en-US" sz="3200" dirty="0">
              <a:effectLst/>
              <a:latin typeface="+mj-lt"/>
              <a:ea typeface="Calibri" panose="020F0502020204030204" pitchFamily="34" charset="0"/>
              <a:cs typeface="Times New Roman" panose="02020603050405020304" pitchFamily="18" charset="0"/>
            </a:endParaRPr>
          </a:p>
        </p:txBody>
      </p:sp>
      <p:sp>
        <p:nvSpPr>
          <p:cNvPr id="10" name="Rectangle 9"/>
          <p:cNvSpPr/>
          <p:nvPr/>
        </p:nvSpPr>
        <p:spPr>
          <a:xfrm>
            <a:off x="12725400" y="2505010"/>
            <a:ext cx="943528" cy="369332"/>
          </a:xfrm>
          <a:prstGeom prst="rect">
            <a:avLst/>
          </a:prstGeom>
        </p:spPr>
        <p:txBody>
          <a:bodyPr wrap="none">
            <a:spAutoFit/>
          </a:bodyPr>
          <a:lstStyle/>
          <a:p>
            <a:r>
              <a:rPr lang="en-US" b="1"/>
              <a:t>Figure 9</a:t>
            </a:r>
            <a:endParaRPr lang="en-US"/>
          </a:p>
        </p:txBody>
      </p:sp>
      <p:sp>
        <p:nvSpPr>
          <p:cNvPr id="11" name="Rectangle 10"/>
          <p:cNvSpPr/>
          <p:nvPr/>
        </p:nvSpPr>
        <p:spPr>
          <a:xfrm>
            <a:off x="12773468" y="5895616"/>
            <a:ext cx="1123064" cy="374077"/>
          </a:xfrm>
          <a:prstGeom prst="rect">
            <a:avLst/>
          </a:prstGeom>
        </p:spPr>
        <p:txBody>
          <a:bodyPr wrap="none">
            <a:spAutoFit/>
          </a:bodyPr>
          <a:lstStyle/>
          <a:p>
            <a:pPr>
              <a:lnSpc>
                <a:spcPct val="107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Figure 10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Rectangle 11"/>
          <p:cNvSpPr/>
          <p:nvPr/>
        </p:nvSpPr>
        <p:spPr>
          <a:xfrm>
            <a:off x="12829298" y="9402434"/>
            <a:ext cx="1110304" cy="374077"/>
          </a:xfrm>
          <a:prstGeom prst="rect">
            <a:avLst/>
          </a:prstGeom>
        </p:spPr>
        <p:txBody>
          <a:bodyPr wrap="none">
            <a:spAutoFit/>
          </a:bodyPr>
          <a:lstStyle/>
          <a:p>
            <a:pPr>
              <a:lnSpc>
                <a:spcPct val="107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Figure 11</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39622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266700"/>
            <a:ext cx="7010400" cy="685124"/>
          </a:xfrm>
          <a:prstGeom prst="rect">
            <a:avLst/>
          </a:prstGeom>
        </p:spPr>
        <p:txBody>
          <a:bodyPr wrap="square">
            <a:spAutoFit/>
          </a:bodyPr>
          <a:lstStyle/>
          <a:p>
            <a:pPr marR="0" lvl="0">
              <a:lnSpc>
                <a:spcPct val="107000"/>
              </a:lnSpc>
              <a:spcBef>
                <a:spcPts val="0"/>
              </a:spcBef>
              <a:spcAft>
                <a:spcPts val="800"/>
              </a:spcAft>
              <a:buSzPts val="1200"/>
            </a:pPr>
            <a:r>
              <a:rPr lang="en-US" sz="3600" b="1" dirty="0">
                <a:latin typeface="+mj-lt"/>
                <a:ea typeface="Calibri" panose="020F0502020204030204" pitchFamily="34" charset="0"/>
                <a:cs typeface="Times New Roman" panose="02020603050405020304" pitchFamily="18" charset="0"/>
              </a:rPr>
              <a:t>4. Detecting and Removing outliers </a:t>
            </a:r>
            <a:endParaRPr lang="en-US" sz="3600" dirty="0">
              <a:effectLst/>
              <a:latin typeface="+mj-lt"/>
              <a:ea typeface="Calibri" panose="020F0502020204030204" pitchFamily="34" charset="0"/>
              <a:cs typeface="Times New Roman" panose="02020603050405020304" pitchFamily="18" charset="0"/>
            </a:endParaRPr>
          </a:p>
        </p:txBody>
      </p:sp>
      <p:sp>
        <p:nvSpPr>
          <p:cNvPr id="3" name="Rectangle 2"/>
          <p:cNvSpPr/>
          <p:nvPr/>
        </p:nvSpPr>
        <p:spPr>
          <a:xfrm>
            <a:off x="304800" y="1703000"/>
            <a:ext cx="5908431" cy="2308324"/>
          </a:xfrm>
          <a:prstGeom prst="rect">
            <a:avLst/>
          </a:prstGeom>
        </p:spPr>
        <p:txBody>
          <a:bodyPr wrap="square">
            <a:spAutoFit/>
          </a:bodyPr>
          <a:lstStyle/>
          <a:p>
            <a:pPr marL="628650" marR="0" fontAlgn="base">
              <a:spcBef>
                <a:spcPts val="0"/>
              </a:spcBef>
              <a:spcAft>
                <a:spcPts val="1200"/>
              </a:spcAft>
            </a:pPr>
            <a:r>
              <a:rPr lang="en-US" sz="3600" dirty="0">
                <a:latin typeface="+mj-lt"/>
                <a:ea typeface="Times New Roman" panose="02020603050405020304" pitchFamily="18" charset="0"/>
              </a:rPr>
              <a:t>Detect outliers using the interquartile range and removed them to get the final working dataset. </a:t>
            </a:r>
          </a:p>
        </p:txBody>
      </p:sp>
      <p:sp>
        <p:nvSpPr>
          <p:cNvPr id="4" name="Rectangle 3"/>
          <p:cNvSpPr/>
          <p:nvPr/>
        </p:nvSpPr>
        <p:spPr>
          <a:xfrm>
            <a:off x="304800" y="4762500"/>
            <a:ext cx="8534400" cy="2463495"/>
          </a:xfrm>
          <a:prstGeom prst="rect">
            <a:avLst/>
          </a:prstGeom>
        </p:spPr>
        <p:txBody>
          <a:bodyPr wrap="square">
            <a:spAutoFit/>
          </a:bodyPr>
          <a:lstStyle/>
          <a:p>
            <a:pPr marL="628650" marR="0">
              <a:lnSpc>
                <a:spcPct val="107000"/>
              </a:lnSpc>
              <a:spcBef>
                <a:spcPts val="0"/>
              </a:spcBef>
              <a:spcAft>
                <a:spcPts val="800"/>
              </a:spcAft>
            </a:pPr>
            <a:r>
              <a:rPr lang="en-US" sz="3600" dirty="0">
                <a:latin typeface="+mj-lt"/>
                <a:ea typeface="Calibri" panose="020F0502020204030204" pitchFamily="34" charset="0"/>
                <a:cs typeface="Times New Roman" panose="02020603050405020304" pitchFamily="18" charset="0"/>
              </a:rPr>
              <a:t>After the removal of outliers, the dataset reduced to 170669 instances and 23 </a:t>
            </a:r>
            <a:r>
              <a:rPr lang="en-US" sz="3600" dirty="0" err="1">
                <a:latin typeface="+mj-lt"/>
                <a:ea typeface="Calibri" panose="020F0502020204030204" pitchFamily="34" charset="0"/>
                <a:cs typeface="Times New Roman" panose="02020603050405020304" pitchFamily="18" charset="0"/>
              </a:rPr>
              <a:t>columns.So</a:t>
            </a:r>
            <a:r>
              <a:rPr lang="en-US" sz="3600" dirty="0">
                <a:latin typeface="+mj-lt"/>
                <a:ea typeface="Calibri" panose="020F0502020204030204" pitchFamily="34" charset="0"/>
                <a:cs typeface="Times New Roman" panose="02020603050405020304" pitchFamily="18" charset="0"/>
              </a:rPr>
              <a:t> 25206 instances are removed from the dataset.</a:t>
            </a:r>
            <a:endParaRPr lang="en-US" sz="3600" dirty="0">
              <a:effectLst/>
              <a:latin typeface="+mj-lt"/>
              <a:ea typeface="Calibri" panose="020F0502020204030204" pitchFamily="34" charset="0"/>
              <a:cs typeface="Times New Roman" panose="02020603050405020304" pitchFamily="18" charset="0"/>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9791700" y="8792"/>
            <a:ext cx="7696200" cy="7353300"/>
          </a:xfrm>
          <a:prstGeom prst="rect">
            <a:avLst/>
          </a:prstGeom>
        </p:spPr>
      </p:pic>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609600" y="8039100"/>
            <a:ext cx="13030200" cy="1818958"/>
          </a:xfrm>
          <a:prstGeom prst="rect">
            <a:avLst/>
          </a:prstGeom>
        </p:spPr>
      </p:pic>
      <p:sp>
        <p:nvSpPr>
          <p:cNvPr id="7" name="Rectangle 6"/>
          <p:cNvSpPr/>
          <p:nvPr/>
        </p:nvSpPr>
        <p:spPr>
          <a:xfrm>
            <a:off x="13078268" y="7515930"/>
            <a:ext cx="1226811"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12</a:t>
            </a:r>
            <a:endParaRPr lang="en-US" sz="2000" dirty="0"/>
          </a:p>
        </p:txBody>
      </p:sp>
      <p:sp>
        <p:nvSpPr>
          <p:cNvPr id="8" name="Rectangle 7"/>
          <p:cNvSpPr/>
          <p:nvPr/>
        </p:nvSpPr>
        <p:spPr>
          <a:xfrm>
            <a:off x="5897889" y="9912451"/>
            <a:ext cx="1226811"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13</a:t>
            </a:r>
            <a:endParaRPr lang="en-US" sz="2000" dirty="0"/>
          </a:p>
        </p:txBody>
      </p:sp>
    </p:spTree>
    <p:extLst>
      <p:ext uri="{BB962C8B-B14F-4D97-AF65-F5344CB8AC3E}">
        <p14:creationId xmlns:p14="http://schemas.microsoft.com/office/powerpoint/2010/main" val="38533027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4313" y="138787"/>
            <a:ext cx="6564939" cy="816827"/>
          </a:xfrm>
          <a:prstGeom prst="rect">
            <a:avLst/>
          </a:prstGeom>
        </p:spPr>
        <p:txBody>
          <a:bodyPr wrap="none">
            <a:spAutoFit/>
          </a:bodyPr>
          <a:lstStyle/>
          <a:p>
            <a:pPr marL="628650" marR="0">
              <a:lnSpc>
                <a:spcPct val="107000"/>
              </a:lnSpc>
              <a:spcBef>
                <a:spcPts val="0"/>
              </a:spcBef>
              <a:spcAft>
                <a:spcPts val="800"/>
              </a:spcAft>
            </a:pPr>
            <a:r>
              <a:rPr lang="en-US" sz="4400" b="1" dirty="0">
                <a:latin typeface="+mj-lt"/>
                <a:ea typeface="Calibri" panose="020F0502020204030204" pitchFamily="34" charset="0"/>
                <a:cs typeface="Times New Roman" panose="02020603050405020304" pitchFamily="18" charset="0"/>
              </a:rPr>
              <a:t>DATASET VISUALIZATION</a:t>
            </a:r>
            <a:endParaRPr lang="en-US" sz="4400" dirty="0">
              <a:effectLst/>
              <a:latin typeface="+mj-lt"/>
              <a:ea typeface="Calibri" panose="020F0502020204030204" pitchFamily="34" charset="0"/>
              <a:cs typeface="Times New Roman" panose="02020603050405020304" pitchFamily="18" charset="0"/>
            </a:endParaRPr>
          </a:p>
        </p:txBody>
      </p:sp>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6705600" y="364435"/>
            <a:ext cx="11353800" cy="4343400"/>
          </a:xfrm>
          <a:prstGeom prst="rect">
            <a:avLst/>
          </a:prstGeom>
        </p:spPr>
      </p:pic>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a:xfrm>
            <a:off x="6705600" y="4720819"/>
            <a:ext cx="11353800" cy="5257800"/>
          </a:xfrm>
          <a:prstGeom prst="rect">
            <a:avLst/>
          </a:prstGeom>
        </p:spPr>
      </p:pic>
      <p:sp>
        <p:nvSpPr>
          <p:cNvPr id="5" name="Rectangle 4"/>
          <p:cNvSpPr/>
          <p:nvPr/>
        </p:nvSpPr>
        <p:spPr>
          <a:xfrm>
            <a:off x="-381000" y="953596"/>
            <a:ext cx="7239000" cy="9163791"/>
          </a:xfrm>
          <a:prstGeom prst="rect">
            <a:avLst/>
          </a:prstGeom>
        </p:spPr>
        <p:txBody>
          <a:bodyPr wrap="square">
            <a:spAutoFit/>
          </a:bodyPr>
          <a:lstStyle/>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Type</a:t>
            </a:r>
            <a:r>
              <a:rPr lang="en-US" sz="2400" dirty="0">
                <a:solidFill>
                  <a:srgbClr val="3C4043"/>
                </a:solidFill>
                <a:latin typeface="+mj-lt"/>
                <a:ea typeface="Calibri" panose="020F0502020204030204" pitchFamily="34" charset="0"/>
                <a:cs typeface="Times New Roman" panose="02020603050405020304" pitchFamily="18" charset="0"/>
              </a:rPr>
              <a:t>: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X-label</a:t>
            </a:r>
            <a:r>
              <a:rPr lang="en-US" sz="2400" dirty="0">
                <a:solidFill>
                  <a:srgbClr val="3C4043"/>
                </a:solidFill>
                <a:latin typeface="+mj-lt"/>
                <a:ea typeface="Calibri" panose="020F0502020204030204" pitchFamily="34" charset="0"/>
                <a:cs typeface="Times New Roman" panose="02020603050405020304" pitchFamily="18" charset="0"/>
              </a:rPr>
              <a:t>: names of the columns (features) in the preprocessed </a:t>
            </a:r>
            <a:r>
              <a:rPr lang="en-US" sz="2400" dirty="0" err="1">
                <a:solidFill>
                  <a:srgbClr val="3C4043"/>
                </a:solidFill>
                <a:latin typeface="+mj-lt"/>
                <a:ea typeface="Calibri" panose="020F0502020204030204" pitchFamily="34" charset="0"/>
                <a:cs typeface="Times New Roman" panose="02020603050405020304" pitchFamily="18" charset="0"/>
              </a:rPr>
              <a:t>DataFrame</a:t>
            </a: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Y-label</a:t>
            </a:r>
            <a:r>
              <a:rPr lang="en-US" sz="2400" dirty="0">
                <a:solidFill>
                  <a:srgbClr val="3C4043"/>
                </a:solidFill>
                <a:latin typeface="+mj-lt"/>
                <a:ea typeface="Calibri" panose="020F0502020204030204" pitchFamily="34" charset="0"/>
                <a:cs typeface="Times New Roman" panose="02020603050405020304" pitchFamily="18" charset="0"/>
              </a:rPr>
              <a:t>: names of the columns (features) in the preprocessed </a:t>
            </a:r>
            <a:r>
              <a:rPr lang="en-US" sz="2400" dirty="0" err="1">
                <a:solidFill>
                  <a:srgbClr val="3C4043"/>
                </a:solidFill>
                <a:latin typeface="+mj-lt"/>
                <a:ea typeface="Calibri" panose="020F0502020204030204" pitchFamily="34" charset="0"/>
                <a:cs typeface="Times New Roman" panose="02020603050405020304" pitchFamily="18" charset="0"/>
              </a:rPr>
              <a:t>DataFrame</a:t>
            </a: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Legend</a:t>
            </a:r>
            <a:r>
              <a:rPr lang="en-US" sz="2400" dirty="0">
                <a:solidFill>
                  <a:srgbClr val="3C4043"/>
                </a:solidFill>
                <a:latin typeface="+mj-lt"/>
                <a:ea typeface="Calibri" panose="020F0502020204030204" pitchFamily="34" charset="0"/>
                <a:cs typeface="Times New Roman" panose="02020603050405020304" pitchFamily="18" charset="0"/>
              </a:rPr>
              <a:t>: While there's no explicit legend, the color intensity and annotations on the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convey the information:</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Color Intensity</a:t>
            </a:r>
            <a:r>
              <a:rPr lang="en-US" sz="2400" dirty="0">
                <a:solidFill>
                  <a:srgbClr val="3C4043"/>
                </a:solidFill>
                <a:latin typeface="+mj-lt"/>
                <a:ea typeface="Calibri" panose="020F0502020204030204" pitchFamily="34" charset="0"/>
                <a:cs typeface="Times New Roman" panose="02020603050405020304" pitchFamily="18" charset="0"/>
              </a:rPr>
              <a:t>: Represents the strength of the correlation. Darker colors typically indicate stronger positive correlations, lighter colors indicate weaker correlations, and colors in the middle (around zero) indicate no or weak correlations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Annotations</a:t>
            </a:r>
            <a:r>
              <a:rPr lang="en-US" sz="2400" dirty="0">
                <a:solidFill>
                  <a:srgbClr val="3C4043"/>
                </a:solidFill>
                <a:latin typeface="+mj-lt"/>
                <a:ea typeface="Calibri" panose="020F0502020204030204" pitchFamily="34" charset="0"/>
                <a:cs typeface="Times New Roman" panose="02020603050405020304" pitchFamily="18" charset="0"/>
              </a:rPr>
              <a:t>: The numbers within each cell of the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represent the actual correlation coefficient between the corresponding pair of features.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dirty="0">
                <a:solidFill>
                  <a:srgbClr val="3C4043"/>
                </a:solidFill>
                <a:latin typeface="+mj-lt"/>
                <a:ea typeface="Calibri" panose="020F0502020204030204" pitchFamily="34" charset="0"/>
                <a:cs typeface="Times New Roman" panose="02020603050405020304" pitchFamily="18" charset="0"/>
              </a:rPr>
              <a:t>This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visualizes the pairwise correlations between all numerical features in the dataset, helping identify potential </a:t>
            </a:r>
            <a:r>
              <a:rPr lang="en-US" sz="2400" dirty="0" err="1">
                <a:solidFill>
                  <a:srgbClr val="3C4043"/>
                </a:solidFill>
                <a:latin typeface="+mj-lt"/>
                <a:ea typeface="Calibri" panose="020F0502020204030204" pitchFamily="34" charset="0"/>
                <a:cs typeface="Times New Roman" panose="02020603050405020304" pitchFamily="18" charset="0"/>
              </a:rPr>
              <a:t>multicollinearity</a:t>
            </a:r>
            <a:r>
              <a:rPr lang="en-US" sz="2400" dirty="0">
                <a:solidFill>
                  <a:srgbClr val="3C4043"/>
                </a:solidFill>
                <a:latin typeface="+mj-lt"/>
                <a:ea typeface="Calibri" panose="020F0502020204030204" pitchFamily="34" charset="0"/>
                <a:cs typeface="Times New Roman" panose="02020603050405020304" pitchFamily="18" charset="0"/>
              </a:rPr>
              <a:t> (high correlations between independent variables) and understand relationships between features.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800"/>
              </a:spcAft>
            </a:pP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effectLst/>
              <a:latin typeface="+mj-lt"/>
              <a:ea typeface="Calibri" panose="020F0502020204030204" pitchFamily="34" charset="0"/>
              <a:cs typeface="Times New Roman" panose="02020603050405020304" pitchFamily="18" charset="0"/>
            </a:endParaRPr>
          </a:p>
        </p:txBody>
      </p:sp>
      <p:sp>
        <p:nvSpPr>
          <p:cNvPr id="6" name="Rectangle 5"/>
          <p:cNvSpPr/>
          <p:nvPr/>
        </p:nvSpPr>
        <p:spPr>
          <a:xfrm>
            <a:off x="10111141" y="346616"/>
            <a:ext cx="6646884" cy="523220"/>
          </a:xfrm>
          <a:prstGeom prst="rect">
            <a:avLst/>
          </a:prstGeom>
        </p:spPr>
        <p:txBody>
          <a:bodyPr wrap="none">
            <a:spAutoFit/>
          </a:bodyPr>
          <a:lstStyle/>
          <a:p>
            <a:r>
              <a:rPr lang="en-US" sz="2800" b="1" dirty="0">
                <a:solidFill>
                  <a:srgbClr val="3C4043"/>
                </a:solidFill>
                <a:latin typeface="Calibri" panose="020F0502020204030204" pitchFamily="34" charset="0"/>
                <a:ea typeface="Calibri" panose="020F0502020204030204" pitchFamily="34" charset="0"/>
                <a:cs typeface="Times New Roman" panose="02020603050405020304" pitchFamily="18" charset="0"/>
              </a:rPr>
              <a:t>Correlation between the different variables</a:t>
            </a:r>
            <a:endParaRPr lang="en-US" sz="2800" b="1" dirty="0"/>
          </a:p>
        </p:txBody>
      </p:sp>
      <p:sp>
        <p:nvSpPr>
          <p:cNvPr id="7" name="Rectangle 6"/>
          <p:cNvSpPr/>
          <p:nvPr/>
        </p:nvSpPr>
        <p:spPr>
          <a:xfrm>
            <a:off x="13434582" y="1513689"/>
            <a:ext cx="3587375" cy="3236207"/>
          </a:xfrm>
          <a:prstGeom prst="rect">
            <a:avLst/>
          </a:prstGeom>
        </p:spPr>
        <p:txBody>
          <a:bodyPr wrap="square">
            <a:spAutoFit/>
          </a:bodyPr>
          <a:lstStyle/>
          <a:p>
            <a:pPr marL="342900" marR="0" lvl="0" indent="-342900">
              <a:lnSpc>
                <a:spcPct val="107000"/>
              </a:lnSpc>
              <a:spcBef>
                <a:spcPts val="0"/>
              </a:spcBef>
              <a:spcAft>
                <a:spcPts val="0"/>
              </a:spcAft>
              <a:buFont typeface="Symbol" panose="05050102010706020507" pitchFamily="18" charset="2"/>
              <a:buChar char=""/>
            </a:pPr>
            <a:r>
              <a:rPr lang="en-US" sz="2400" b="1" dirty="0" err="1">
                <a:latin typeface="+mj-lt"/>
                <a:ea typeface="Calibri" panose="020F0502020204030204" pitchFamily="34" charset="0"/>
                <a:cs typeface="Times New Roman" panose="02020603050405020304" pitchFamily="18" charset="0"/>
              </a:rPr>
              <a:t>MaxTemp</a:t>
            </a:r>
            <a:r>
              <a:rPr lang="en-US" sz="2400" b="1" dirty="0">
                <a:latin typeface="+mj-lt"/>
                <a:ea typeface="Calibri" panose="020F0502020204030204" pitchFamily="34" charset="0"/>
                <a:cs typeface="Times New Roman" panose="02020603050405020304" pitchFamily="18" charset="0"/>
              </a:rPr>
              <a:t> and Temp3pm</a:t>
            </a: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Pressure3pm and Pressure9am</a:t>
            </a: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Temp9am and </a:t>
            </a:r>
            <a:r>
              <a:rPr lang="en-US" sz="2400" b="1" dirty="0" err="1">
                <a:latin typeface="+mj-lt"/>
                <a:ea typeface="Calibri" panose="020F0502020204030204" pitchFamily="34" charset="0"/>
                <a:cs typeface="Times New Roman" panose="02020603050405020304" pitchFamily="18" charset="0"/>
              </a:rPr>
              <a:t>MinTemp</a:t>
            </a:r>
            <a:endParaRPr lang="en-US" sz="2400" b="1" dirty="0">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Temp9am and </a:t>
            </a:r>
            <a:r>
              <a:rPr lang="en-US" sz="2400" b="1" dirty="0" err="1">
                <a:latin typeface="+mj-lt"/>
                <a:ea typeface="Calibri" panose="020F0502020204030204" pitchFamily="34" charset="0"/>
                <a:cs typeface="Times New Roman" panose="02020603050405020304" pitchFamily="18" charset="0"/>
              </a:rPr>
              <a:t>MaxTemp</a:t>
            </a:r>
            <a:endParaRPr lang="en-US" sz="2400" b="1" dirty="0">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r>
              <a:rPr lang="en-US" sz="2400" b="1" dirty="0" err="1">
                <a:latin typeface="+mj-lt"/>
                <a:ea typeface="Calibri" panose="020F0502020204030204" pitchFamily="34" charset="0"/>
                <a:cs typeface="Times New Roman" panose="02020603050405020304" pitchFamily="18" charset="0"/>
              </a:rPr>
              <a:t>RainToday</a:t>
            </a:r>
            <a:r>
              <a:rPr lang="en-US" sz="2400" b="1" dirty="0">
                <a:latin typeface="+mj-lt"/>
                <a:ea typeface="Calibri" panose="020F0502020204030204" pitchFamily="34" charset="0"/>
                <a:cs typeface="Times New Roman" panose="02020603050405020304" pitchFamily="18" charset="0"/>
              </a:rPr>
              <a:t> and </a:t>
            </a:r>
            <a:r>
              <a:rPr lang="en-US" sz="2400" b="1" dirty="0" err="1">
                <a:latin typeface="+mj-lt"/>
                <a:ea typeface="Calibri" panose="020F0502020204030204" pitchFamily="34" charset="0"/>
                <a:cs typeface="Times New Roman" panose="02020603050405020304" pitchFamily="18" charset="0"/>
              </a:rPr>
              <a:t>RainFall</a:t>
            </a:r>
            <a:endParaRPr lang="en-US" sz="2400" b="1" dirty="0">
              <a:effectLst/>
              <a:latin typeface="+mj-lt"/>
              <a:ea typeface="Calibri" panose="020F0502020204030204" pitchFamily="34" charset="0"/>
              <a:cs typeface="Times New Roman" panose="02020603050405020304" pitchFamily="18" charset="0"/>
            </a:endParaRPr>
          </a:p>
        </p:txBody>
      </p:sp>
      <p:sp>
        <p:nvSpPr>
          <p:cNvPr id="8" name="Rectangle 7"/>
          <p:cNvSpPr/>
          <p:nvPr/>
        </p:nvSpPr>
        <p:spPr>
          <a:xfrm>
            <a:off x="9278156" y="934661"/>
            <a:ext cx="8412239" cy="523220"/>
          </a:xfrm>
          <a:prstGeom prst="rect">
            <a:avLst/>
          </a:prstGeom>
        </p:spPr>
        <p:txBody>
          <a:bodyPr wrap="none">
            <a:spAutoFit/>
          </a:bodyPr>
          <a:lstStyle/>
          <a:p>
            <a:r>
              <a:rPr lang="en-US" sz="2800" b="1" dirty="0">
                <a:solidFill>
                  <a:srgbClr val="3C4043"/>
                </a:solidFill>
                <a:latin typeface="+mj-lt"/>
                <a:ea typeface="Calibri" panose="020F0502020204030204" pitchFamily="34" charset="0"/>
              </a:rPr>
              <a:t>feature pairs have a strong correlation with each other:</a:t>
            </a:r>
            <a:endParaRPr lang="en-US" sz="2800" b="1" dirty="0">
              <a:latin typeface="+mj-lt"/>
            </a:endParaRPr>
          </a:p>
        </p:txBody>
      </p:sp>
      <p:sp>
        <p:nvSpPr>
          <p:cNvPr id="9" name="Rectangle 8"/>
          <p:cNvSpPr/>
          <p:nvPr/>
        </p:nvSpPr>
        <p:spPr>
          <a:xfrm>
            <a:off x="11658600" y="9932721"/>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14</a:t>
            </a:r>
            <a:endParaRPr lang="en-US" dirty="0"/>
          </a:p>
        </p:txBody>
      </p:sp>
    </p:spTree>
    <p:extLst>
      <p:ext uri="{BB962C8B-B14F-4D97-AF65-F5344CB8AC3E}">
        <p14:creationId xmlns:p14="http://schemas.microsoft.com/office/powerpoint/2010/main" val="25670742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7620000" y="114299"/>
            <a:ext cx="10972800" cy="4800601"/>
          </a:xfrm>
          <a:prstGeom prst="rect">
            <a:avLst/>
          </a:prstGeom>
        </p:spPr>
      </p:pic>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a:xfrm>
            <a:off x="7620000" y="4914900"/>
            <a:ext cx="10962861" cy="5181600"/>
          </a:xfrm>
          <a:prstGeom prst="rect">
            <a:avLst/>
          </a:prstGeom>
        </p:spPr>
      </p:pic>
      <p:sp>
        <p:nvSpPr>
          <p:cNvPr id="5" name="Rectangle 4"/>
          <p:cNvSpPr/>
          <p:nvPr/>
        </p:nvSpPr>
        <p:spPr>
          <a:xfrm>
            <a:off x="228600" y="636021"/>
            <a:ext cx="7620000" cy="3253968"/>
          </a:xfrm>
          <a:prstGeom prst="rect">
            <a:avLst/>
          </a:prstGeom>
        </p:spPr>
        <p:txBody>
          <a:bodyPr wrap="square">
            <a:spAutoFit/>
          </a:bodyPr>
          <a:lstStyle/>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Type</a:t>
            </a:r>
            <a:r>
              <a:rPr lang="en-US" sz="3200" dirty="0">
                <a:latin typeface="+mj-lt"/>
                <a:ea typeface="Calibri" panose="020F0502020204030204" pitchFamily="34" charset="0"/>
                <a:cs typeface="Times New Roman" panose="02020603050405020304" pitchFamily="18" charset="0"/>
              </a:rPr>
              <a:t>: Scatterplot</a:t>
            </a:r>
          </a:p>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X-label</a:t>
            </a:r>
            <a:r>
              <a:rPr lang="en-US" sz="3200" dirty="0">
                <a:latin typeface="+mj-lt"/>
                <a:ea typeface="Calibri" panose="020F0502020204030204" pitchFamily="34" charset="0"/>
                <a:cs typeface="Times New Roman" panose="02020603050405020304" pitchFamily="18" charset="0"/>
              </a:rPr>
              <a:t>: The range of values of the feature being plotted.</a:t>
            </a:r>
          </a:p>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Y-label</a:t>
            </a:r>
            <a:r>
              <a:rPr lang="en-US" sz="3200" dirty="0">
                <a:latin typeface="+mj-lt"/>
                <a:ea typeface="Calibri" panose="020F0502020204030204" pitchFamily="34" charset="0"/>
                <a:cs typeface="Times New Roman" panose="02020603050405020304" pitchFamily="18" charset="0"/>
              </a:rPr>
              <a:t>: The range of values of the feature being plotted.</a:t>
            </a:r>
          </a:p>
          <a:p>
            <a:pPr marL="628650" marR="0">
              <a:lnSpc>
                <a:spcPct val="107000"/>
              </a:lnSpc>
              <a:spcBef>
                <a:spcPts val="0"/>
              </a:spcBef>
              <a:spcAft>
                <a:spcPts val="800"/>
              </a:spcAft>
            </a:pPr>
            <a:r>
              <a:rPr lang="en-US" sz="3200" b="1" dirty="0">
                <a:latin typeface="+mj-lt"/>
                <a:ea typeface="Calibri" panose="020F0502020204030204" pitchFamily="34" charset="0"/>
                <a:cs typeface="Times New Roman" panose="02020603050405020304" pitchFamily="18" charset="0"/>
              </a:rPr>
              <a:t>Legend</a:t>
            </a:r>
            <a:r>
              <a:rPr lang="en-US" sz="3200" dirty="0">
                <a:latin typeface="+mj-lt"/>
                <a:ea typeface="Calibri" panose="020F0502020204030204" pitchFamily="34" charset="0"/>
                <a:cs typeface="Times New Roman" panose="02020603050405020304" pitchFamily="18" charset="0"/>
              </a:rPr>
              <a:t>: if yellow it rains, else no rain</a:t>
            </a:r>
            <a:endParaRPr lang="en-US" sz="3200" dirty="0">
              <a:effectLst/>
              <a:latin typeface="+mj-lt"/>
              <a:ea typeface="Calibri" panose="020F0502020204030204" pitchFamily="34" charset="0"/>
              <a:cs typeface="Times New Roman" panose="02020603050405020304" pitchFamily="18" charset="0"/>
            </a:endParaRPr>
          </a:p>
        </p:txBody>
      </p:sp>
      <p:sp>
        <p:nvSpPr>
          <p:cNvPr id="6" name="Rectangle 5"/>
          <p:cNvSpPr/>
          <p:nvPr/>
        </p:nvSpPr>
        <p:spPr>
          <a:xfrm>
            <a:off x="228600" y="5272974"/>
            <a:ext cx="5791200" cy="4215578"/>
          </a:xfrm>
          <a:prstGeom prst="rect">
            <a:avLst/>
          </a:prstGeom>
        </p:spPr>
        <p:txBody>
          <a:bodyPr wrap="square">
            <a:spAutoFit/>
          </a:bodyPr>
          <a:lstStyle/>
          <a:p>
            <a:pPr marL="628650" marR="0">
              <a:lnSpc>
                <a:spcPct val="107000"/>
              </a:lnSpc>
              <a:spcBef>
                <a:spcPts val="0"/>
              </a:spcBef>
              <a:spcAft>
                <a:spcPts val="800"/>
              </a:spcAft>
            </a:pPr>
            <a:r>
              <a:rPr lang="en-US" sz="3600" b="1" dirty="0">
                <a:solidFill>
                  <a:srgbClr val="3C4043"/>
                </a:solidFill>
                <a:latin typeface="+mj-lt"/>
                <a:ea typeface="Calibri" panose="020F0502020204030204" pitchFamily="34" charset="0"/>
                <a:cs typeface="Times New Roman" panose="02020603050405020304" pitchFamily="18" charset="0"/>
              </a:rPr>
              <a:t>Each of the paired plots shows very clear distinct clusters of </a:t>
            </a:r>
            <a:r>
              <a:rPr lang="en-US" sz="3600" b="1" dirty="0" err="1">
                <a:solidFill>
                  <a:srgbClr val="3C4043"/>
                </a:solidFill>
                <a:latin typeface="+mj-lt"/>
                <a:ea typeface="Calibri" panose="020F0502020204030204" pitchFamily="34" charset="0"/>
                <a:cs typeface="Times New Roman" panose="02020603050405020304" pitchFamily="18" charset="0"/>
              </a:rPr>
              <a:t>RainTomorrow’s</a:t>
            </a:r>
            <a:r>
              <a:rPr lang="en-US" sz="3600" b="1" dirty="0">
                <a:solidFill>
                  <a:srgbClr val="3C4043"/>
                </a:solidFill>
                <a:latin typeface="+mj-lt"/>
                <a:ea typeface="Calibri" panose="020F0502020204030204" pitchFamily="34" charset="0"/>
                <a:cs typeface="Times New Roman" panose="02020603050405020304" pitchFamily="18" charset="0"/>
              </a:rPr>
              <a:t> “yes” and “no” clusters. There is very minimal overlap between them.</a:t>
            </a:r>
            <a:endParaRPr lang="en-US" sz="3600" b="1" dirty="0">
              <a:effectLst/>
              <a:latin typeface="+mj-lt"/>
              <a:ea typeface="Calibri" panose="020F0502020204030204" pitchFamily="34" charset="0"/>
              <a:cs typeface="Times New Roman" panose="02020603050405020304" pitchFamily="18" charset="0"/>
            </a:endParaRPr>
          </a:p>
        </p:txBody>
      </p:sp>
      <p:sp>
        <p:nvSpPr>
          <p:cNvPr id="7" name="Rectangle 6"/>
          <p:cNvSpPr/>
          <p:nvPr/>
        </p:nvSpPr>
        <p:spPr>
          <a:xfrm>
            <a:off x="12539898" y="9917668"/>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13</a:t>
            </a:r>
            <a:endParaRPr lang="en-US" dirty="0"/>
          </a:p>
        </p:txBody>
      </p:sp>
    </p:spTree>
    <p:extLst>
      <p:ext uri="{BB962C8B-B14F-4D97-AF65-F5344CB8AC3E}">
        <p14:creationId xmlns:p14="http://schemas.microsoft.com/office/powerpoint/2010/main" val="1933139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 y="114300"/>
            <a:ext cx="8620373" cy="750975"/>
          </a:xfrm>
          <a:prstGeom prst="rect">
            <a:avLst/>
          </a:prstGeom>
        </p:spPr>
        <p:txBody>
          <a:bodyPr wrap="none">
            <a:spAutoFit/>
          </a:bodyPr>
          <a:lstStyle/>
          <a:p>
            <a:pPr fontAlgn="base">
              <a:lnSpc>
                <a:spcPct val="107000"/>
              </a:lnSpc>
              <a:spcAft>
                <a:spcPts val="600"/>
              </a:spcAft>
            </a:pPr>
            <a:r>
              <a:rPr lang="en-US" sz="4000" b="1" dirty="0">
                <a:solidFill>
                  <a:srgbClr val="202214"/>
                </a:solidFill>
                <a:latin typeface="+mj-lt"/>
                <a:ea typeface="Times New Roman" panose="02020603050405020304" pitchFamily="18" charset="0"/>
                <a:cs typeface="Times New Roman" panose="02020603050405020304" pitchFamily="18" charset="0"/>
              </a:rPr>
              <a:t>Feature Selection for Rainfall Prediction</a:t>
            </a:r>
            <a:endParaRPr lang="en-US" sz="4000" b="1" dirty="0">
              <a:solidFill>
                <a:srgbClr val="2E74B5"/>
              </a:solidFill>
              <a:effectLst/>
              <a:latin typeface="+mj-lt"/>
              <a:ea typeface="Times New Roman" panose="02020603050405020304" pitchFamily="18" charset="0"/>
              <a:cs typeface="Times New Roman" panose="02020603050405020304" pitchFamily="18" charset="0"/>
            </a:endParaRPr>
          </a:p>
        </p:txBody>
      </p:sp>
      <p:sp>
        <p:nvSpPr>
          <p:cNvPr id="3" name="Rectangle 2"/>
          <p:cNvSpPr/>
          <p:nvPr/>
        </p:nvSpPr>
        <p:spPr>
          <a:xfrm>
            <a:off x="76200" y="1028701"/>
            <a:ext cx="17678400" cy="2308324"/>
          </a:xfrm>
          <a:prstGeom prst="rect">
            <a:avLst/>
          </a:prstGeom>
        </p:spPr>
        <p:txBody>
          <a:bodyPr wrap="square">
            <a:spAutoFit/>
          </a:bodyPr>
          <a:lstStyle/>
          <a:p>
            <a:pPr fontAlgn="base">
              <a:spcAft>
                <a:spcPts val="1200"/>
              </a:spcAft>
            </a:pPr>
            <a:r>
              <a:rPr lang="en-US" sz="3600" dirty="0">
                <a:solidFill>
                  <a:srgbClr val="3C4043"/>
                </a:solidFill>
                <a:latin typeface="+mj-lt"/>
                <a:ea typeface="Times New Roman" panose="02020603050405020304" pitchFamily="18" charset="0"/>
              </a:rPr>
              <a:t>Filter method and the wrapper method are used  for feature selection to train the rainfall prediction models. Features are selected  by filtering method (chi-square value). Before doing this, it is important to normalize our dataset. Using  </a:t>
            </a:r>
            <a:r>
              <a:rPr lang="en-US" sz="3600" dirty="0" err="1">
                <a:solidFill>
                  <a:srgbClr val="3C4043"/>
                </a:solidFill>
                <a:latin typeface="+mj-lt"/>
                <a:ea typeface="Times New Roman" panose="02020603050405020304" pitchFamily="18" charset="0"/>
              </a:rPr>
              <a:t>MinMaxScaler</a:t>
            </a:r>
            <a:r>
              <a:rPr lang="en-US" sz="3600" dirty="0">
                <a:solidFill>
                  <a:srgbClr val="3C4043"/>
                </a:solidFill>
                <a:latin typeface="+mj-lt"/>
                <a:ea typeface="Times New Roman" panose="02020603050405020304" pitchFamily="18" charset="0"/>
              </a:rPr>
              <a:t> instead of </a:t>
            </a:r>
            <a:r>
              <a:rPr lang="en-US" sz="3600" dirty="0" err="1">
                <a:solidFill>
                  <a:srgbClr val="3C4043"/>
                </a:solidFill>
                <a:latin typeface="+mj-lt"/>
                <a:ea typeface="Times New Roman" panose="02020603050405020304" pitchFamily="18" charset="0"/>
              </a:rPr>
              <a:t>StandardScaler</a:t>
            </a:r>
            <a:r>
              <a:rPr lang="en-US" sz="3600" dirty="0">
                <a:solidFill>
                  <a:srgbClr val="3C4043"/>
                </a:solidFill>
                <a:latin typeface="+mj-lt"/>
                <a:ea typeface="Times New Roman" panose="02020603050405020304" pitchFamily="18" charset="0"/>
              </a:rPr>
              <a:t> in order to avoid negative values.</a:t>
            </a:r>
            <a:endParaRPr lang="en-US" sz="3600" dirty="0">
              <a:latin typeface="+mj-lt"/>
              <a:ea typeface="Times New Roman" panose="02020603050405020304" pitchFamily="18" charset="0"/>
            </a:endParaRPr>
          </a:p>
        </p:txBody>
      </p:sp>
      <p:sp>
        <p:nvSpPr>
          <p:cNvPr id="4" name="Rectangle 3"/>
          <p:cNvSpPr/>
          <p:nvPr/>
        </p:nvSpPr>
        <p:spPr>
          <a:xfrm>
            <a:off x="92765" y="3623411"/>
            <a:ext cx="10295382" cy="658835"/>
          </a:xfrm>
          <a:prstGeom prst="rect">
            <a:avLst/>
          </a:prstGeom>
        </p:spPr>
        <p:txBody>
          <a:bodyPr wrap="none">
            <a:spAutoFit/>
          </a:bodyPr>
          <a:lstStyle/>
          <a:p>
            <a:pPr marR="0" lvl="0">
              <a:lnSpc>
                <a:spcPct val="107000"/>
              </a:lnSpc>
              <a:spcBef>
                <a:spcPts val="0"/>
              </a:spcBef>
              <a:spcAft>
                <a:spcPts val="800"/>
              </a:spcAft>
            </a:pPr>
            <a:r>
              <a:rPr lang="en-US" sz="3600" b="1" dirty="0">
                <a:solidFill>
                  <a:srgbClr val="3C4043"/>
                </a:solidFill>
                <a:latin typeface="+mj-lt"/>
                <a:ea typeface="Calibri" panose="020F0502020204030204" pitchFamily="34" charset="0"/>
                <a:cs typeface="Times New Roman" panose="02020603050405020304" pitchFamily="18" charset="0"/>
              </a:rPr>
              <a:t>Feature Importance using Filter Method (Chi-Square)</a:t>
            </a:r>
            <a:endParaRPr lang="en-US" sz="3600" dirty="0">
              <a:effectLst/>
              <a:latin typeface="+mj-lt"/>
              <a:ea typeface="Calibri" panose="020F0502020204030204" pitchFamily="34" charset="0"/>
              <a:cs typeface="Times New Roman" panose="02020603050405020304" pitchFamily="18" charset="0"/>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228600" y="4568632"/>
            <a:ext cx="10737215" cy="1400493"/>
          </a:xfrm>
          <a:prstGeom prst="rect">
            <a:avLst/>
          </a:prstGeom>
        </p:spPr>
      </p:pic>
      <p:sp>
        <p:nvSpPr>
          <p:cNvPr id="6" name="Rectangle 5"/>
          <p:cNvSpPr/>
          <p:nvPr/>
        </p:nvSpPr>
        <p:spPr>
          <a:xfrm>
            <a:off x="11857383" y="4636387"/>
            <a:ext cx="5336634" cy="1200329"/>
          </a:xfrm>
          <a:prstGeom prst="rect">
            <a:avLst/>
          </a:prstGeom>
        </p:spPr>
        <p:txBody>
          <a:bodyPr wrap="square">
            <a:spAutoFit/>
          </a:bodyPr>
          <a:lstStyle/>
          <a:p>
            <a:r>
              <a:rPr lang="en-US" sz="3600" dirty="0">
                <a:latin typeface="+mj-lt"/>
                <a:ea typeface="Calibri" panose="020F0502020204030204" pitchFamily="34" charset="0"/>
              </a:rPr>
              <a:t>10 best features selected using Chi –Square.</a:t>
            </a:r>
            <a:endParaRPr lang="en-US" sz="3600" dirty="0">
              <a:latin typeface="+mj-lt"/>
            </a:endParaRPr>
          </a:p>
        </p:txBody>
      </p:sp>
      <p:sp>
        <p:nvSpPr>
          <p:cNvPr id="7" name="Rectangle 6"/>
          <p:cNvSpPr/>
          <p:nvPr/>
        </p:nvSpPr>
        <p:spPr>
          <a:xfrm>
            <a:off x="96078" y="6795282"/>
            <a:ext cx="11333552" cy="658835"/>
          </a:xfrm>
          <a:prstGeom prst="rect">
            <a:avLst/>
          </a:prstGeom>
        </p:spPr>
        <p:txBody>
          <a:bodyPr wrap="none">
            <a:spAutoFit/>
          </a:bodyPr>
          <a:lstStyle/>
          <a:p>
            <a:pPr marR="0" lvl="0" fontAlgn="base">
              <a:lnSpc>
                <a:spcPct val="107000"/>
              </a:lnSpc>
              <a:spcBef>
                <a:spcPts val="0"/>
              </a:spcBef>
              <a:spcAft>
                <a:spcPts val="600"/>
              </a:spcAft>
            </a:pPr>
            <a:r>
              <a:rPr lang="en-US" sz="3600" b="1" dirty="0">
                <a:solidFill>
                  <a:srgbClr val="202214"/>
                </a:solidFill>
                <a:latin typeface="+mj-lt"/>
                <a:ea typeface="Times New Roman" panose="02020603050405020304" pitchFamily="18" charset="0"/>
                <a:cs typeface="Times New Roman" panose="02020603050405020304" pitchFamily="18" charset="0"/>
              </a:rPr>
              <a:t>Selection of features by wrapping method (random forest)</a:t>
            </a:r>
            <a:endParaRPr lang="en-US" sz="3600" b="1" dirty="0">
              <a:solidFill>
                <a:srgbClr val="1F4D78"/>
              </a:solidFill>
              <a:latin typeface="+mj-lt"/>
              <a:ea typeface="Times New Roman" panose="02020603050405020304" pitchFamily="18" charset="0"/>
              <a:cs typeface="Times New Roman" panose="02020603050405020304" pitchFamily="18" charset="0"/>
            </a:endParaRPr>
          </a:p>
        </p:txBody>
      </p:sp>
      <p:pic>
        <p:nvPicPr>
          <p:cNvPr id="8" name="Picture 7"/>
          <p:cNvPicPr/>
          <p:nvPr/>
        </p:nvPicPr>
        <p:blipFill>
          <a:blip r:embed="rId3">
            <a:extLst>
              <a:ext uri="{28A0092B-C50C-407E-A947-70E740481C1C}">
                <a14:useLocalDpi xmlns:a14="http://schemas.microsoft.com/office/drawing/2010/main" val="0"/>
              </a:ext>
            </a:extLst>
          </a:blip>
          <a:stretch>
            <a:fillRect/>
          </a:stretch>
        </p:blipFill>
        <p:spPr>
          <a:xfrm>
            <a:off x="266858" y="7809306"/>
            <a:ext cx="10660698" cy="1752600"/>
          </a:xfrm>
          <a:prstGeom prst="rect">
            <a:avLst/>
          </a:prstGeom>
        </p:spPr>
      </p:pic>
      <p:sp>
        <p:nvSpPr>
          <p:cNvPr id="9" name="Rectangle 8"/>
          <p:cNvSpPr/>
          <p:nvPr/>
        </p:nvSpPr>
        <p:spPr>
          <a:xfrm>
            <a:off x="11857383" y="7124700"/>
            <a:ext cx="5867400" cy="2437206"/>
          </a:xfrm>
          <a:prstGeom prst="rect">
            <a:avLst/>
          </a:prstGeom>
        </p:spPr>
        <p:txBody>
          <a:bodyPr wrap="square">
            <a:spAutoFit/>
          </a:bodyPr>
          <a:lstStyle/>
          <a:p>
            <a:pPr>
              <a:lnSpc>
                <a:spcPct val="107000"/>
              </a:lnSpc>
              <a:spcAft>
                <a:spcPts val="800"/>
              </a:spcAft>
            </a:pPr>
            <a:r>
              <a:rPr lang="en-US" sz="3600" dirty="0">
                <a:latin typeface="+mj-lt"/>
                <a:ea typeface="Calibri" panose="020F0502020204030204" pitchFamily="34" charset="0"/>
                <a:cs typeface="Times New Roman" panose="02020603050405020304" pitchFamily="18" charset="0"/>
              </a:rPr>
              <a:t>Sunshine,Humidity3pm,Pressure9am,Pressure3pm,Cloud9am,Cloud3pm are the features selected for predicting rainfall.</a:t>
            </a:r>
            <a:endParaRPr lang="en-US" sz="3600" dirty="0">
              <a:effectLst/>
              <a:latin typeface="+mj-lt"/>
              <a:ea typeface="Calibri" panose="020F0502020204030204" pitchFamily="34" charset="0"/>
              <a:cs typeface="Times New Roman" panose="02020603050405020304" pitchFamily="18" charset="0"/>
            </a:endParaRPr>
          </a:p>
        </p:txBody>
      </p:sp>
      <p:sp>
        <p:nvSpPr>
          <p:cNvPr id="10" name="Rectangle 9"/>
          <p:cNvSpPr/>
          <p:nvPr/>
        </p:nvSpPr>
        <p:spPr>
          <a:xfrm>
            <a:off x="4678924" y="6197537"/>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14</a:t>
            </a:r>
            <a:endParaRPr lang="en-US" dirty="0"/>
          </a:p>
        </p:txBody>
      </p:sp>
      <p:sp>
        <p:nvSpPr>
          <p:cNvPr id="11" name="Rectangle 10"/>
          <p:cNvSpPr/>
          <p:nvPr/>
        </p:nvSpPr>
        <p:spPr>
          <a:xfrm>
            <a:off x="4639790" y="9655794"/>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15</a:t>
            </a:r>
            <a:endParaRPr lang="en-US" dirty="0"/>
          </a:p>
        </p:txBody>
      </p:sp>
    </p:spTree>
    <p:extLst>
      <p:ext uri="{BB962C8B-B14F-4D97-AF65-F5344CB8AC3E}">
        <p14:creationId xmlns:p14="http://schemas.microsoft.com/office/powerpoint/2010/main" val="36004200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190500"/>
            <a:ext cx="12206611" cy="1107996"/>
          </a:xfrm>
          <a:prstGeom prst="rect">
            <a:avLst/>
          </a:prstGeom>
        </p:spPr>
        <p:txBody>
          <a:bodyPr wrap="none">
            <a:spAutoFit/>
          </a:bodyPr>
          <a:lstStyle/>
          <a:p>
            <a:r>
              <a:rPr lang="en-US" sz="6600" b="1" dirty="0">
                <a:latin typeface="+mj-lt"/>
                <a:ea typeface="Calibri" panose="020F0502020204030204" pitchFamily="34" charset="0"/>
              </a:rPr>
              <a:t>ALGORITHMS AND PSEUDOCODES</a:t>
            </a:r>
            <a:endParaRPr lang="en-US" sz="6600" dirty="0">
              <a:latin typeface="+mj-lt"/>
            </a:endParaRPr>
          </a:p>
        </p:txBody>
      </p:sp>
      <p:sp>
        <p:nvSpPr>
          <p:cNvPr id="3" name="Rectangle 2"/>
          <p:cNvSpPr/>
          <p:nvPr/>
        </p:nvSpPr>
        <p:spPr>
          <a:xfrm>
            <a:off x="152400" y="2400300"/>
            <a:ext cx="16916400" cy="5339923"/>
          </a:xfrm>
          <a:prstGeom prst="rect">
            <a:avLst/>
          </a:prstGeom>
        </p:spPr>
        <p:txBody>
          <a:bodyPr wrap="square">
            <a:spAutoFit/>
          </a:bodyPr>
          <a:lstStyle/>
          <a:p>
            <a:pPr>
              <a:lnSpc>
                <a:spcPct val="107000"/>
              </a:lnSpc>
              <a:spcAft>
                <a:spcPts val="800"/>
              </a:spcAft>
            </a:pPr>
            <a:r>
              <a:rPr lang="en-US" sz="6000" dirty="0">
                <a:ea typeface="Calibri" panose="020F0502020204030204" pitchFamily="34" charset="0"/>
                <a:cs typeface="Times New Roman" panose="02020603050405020304" pitchFamily="18" charset="0"/>
              </a:rPr>
              <a:t>Algorithms used in ‘Rainfall Prediction Using Machine Learning’ are :</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Artificial Neural Networks</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Support Vector Machine</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Random Forest </a:t>
            </a:r>
            <a:endParaRPr lang="en-US" sz="60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83047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266701"/>
            <a:ext cx="17526000" cy="5417893"/>
          </a:xfrm>
          <a:prstGeom prst="rect">
            <a:avLst/>
          </a:prstGeom>
        </p:spPr>
        <p:txBody>
          <a:bodyPr wrap="square">
            <a:spAutoFit/>
          </a:bodyPr>
          <a:lstStyle/>
          <a:p>
            <a:pPr marL="1143000" indent="-1143000">
              <a:lnSpc>
                <a:spcPct val="107000"/>
              </a:lnSpc>
              <a:spcBef>
                <a:spcPts val="200"/>
              </a:spcBef>
              <a:buAutoNum type="arabicPeriod"/>
            </a:pPr>
            <a:r>
              <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Artificial Neural Networks (ANN)</a:t>
            </a:r>
          </a:p>
          <a:p>
            <a:pPr marL="1143000" indent="-1143000">
              <a:lnSpc>
                <a:spcPct val="107000"/>
              </a:lnSpc>
              <a:spcBef>
                <a:spcPts val="200"/>
              </a:spcBef>
              <a:buAutoNum type="arabicPeriod"/>
            </a:pPr>
            <a:endPar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3600" dirty="0">
                <a:latin typeface="+mj-lt"/>
                <a:ea typeface="Times New Roman" panose="02020603050405020304" pitchFamily="18" charset="0"/>
              </a:rPr>
              <a:t>Artificial Neural Networks (ANNs) are computational models inspired by the human brain's neural networks. They consist of interconnected nodes (neurons) arranged in layers: an input layer, one or more hidden layers, and an output layer. Each neuron processes input data through weighted connections and activation functions to produce output. ANNs are particularly powerful in capturing complex patterns in data, making them suitable for a wide range of tasks, including classification, regression, and more.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5927259"/>
            <a:ext cx="12039600" cy="4324954"/>
          </a:xfrm>
          <a:prstGeom prst="rect">
            <a:avLst/>
          </a:prstGeom>
        </p:spPr>
      </p:pic>
    </p:spTree>
    <p:extLst>
      <p:ext uri="{BB962C8B-B14F-4D97-AF65-F5344CB8AC3E}">
        <p14:creationId xmlns:p14="http://schemas.microsoft.com/office/powerpoint/2010/main" val="12445734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90500"/>
            <a:ext cx="17907000" cy="10134890"/>
          </a:xfrm>
          <a:prstGeom prst="rect">
            <a:avLst/>
          </a:prstGeom>
        </p:spPr>
        <p:txBody>
          <a:bodyPr wrap="square">
            <a:spAutoFit/>
          </a:bodyPr>
          <a:lstStyle/>
          <a:p>
            <a:r>
              <a:rPr lang="en-US" sz="3200" b="1" dirty="0">
                <a:latin typeface="+mj-lt"/>
                <a:ea typeface="Times New Roman" panose="02020603050405020304" pitchFamily="18" charset="0"/>
              </a:rPr>
              <a:t>Algorithm</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Initialization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Initialize the weights and biases for all layers of the network randomly.</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Forward Propagation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For each input sample, calculate the output of each neuron by computing the weighted sum of inputs and applying the activation function.</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Pass the output from the input layer through the hidden layers and finally to the output layer.</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Loss Calculation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Compute the loss by comparing the predicted output with the actual target using a loss function (e.g., Mean Squared Error for regression or Cross-Entropy for classification).</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Backpropagation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Calculate the gradient of the loss function with respect to each weight and bias using the chain rule.</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Update the weights and biases by moving them in the direction that reduces the loss, typically using an optimization algorithm like Gradient Descent.</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Iteration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Repeat the forward propagation, loss calculation, and backpropagation steps for multiple epochs until the model converges (i.e., the loss stops decreasing significantly).</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Prediction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After training, use the trained network to make predictions on new data.</a:t>
            </a:r>
            <a:endParaRPr lang="en-US" sz="28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56651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01249" y="1927100"/>
            <a:ext cx="1090495" cy="1090495"/>
            <a:chOff x="0" y="0"/>
            <a:chExt cx="1453993" cy="1453993"/>
          </a:xfrm>
        </p:grpSpPr>
        <p:sp>
          <p:nvSpPr>
            <p:cNvPr id="3" name="TextBox 3"/>
            <p:cNvSpPr txBox="1"/>
            <p:nvPr/>
          </p:nvSpPr>
          <p:spPr>
            <a:xfrm>
              <a:off x="422438" y="400888"/>
              <a:ext cx="528675" cy="633050"/>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01</a:t>
              </a:r>
            </a:p>
          </p:txBody>
        </p:sp>
        <p:sp>
          <p:nvSpPr>
            <p:cNvPr id="4" name="Freeform 4"/>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5" name="Group 5"/>
          <p:cNvGrpSpPr/>
          <p:nvPr/>
        </p:nvGrpSpPr>
        <p:grpSpPr>
          <a:xfrm>
            <a:off x="1501249" y="3293809"/>
            <a:ext cx="1090495" cy="1090495"/>
            <a:chOff x="0" y="0"/>
            <a:chExt cx="1453993" cy="1453993"/>
          </a:xfrm>
        </p:grpSpPr>
        <p:sp>
          <p:nvSpPr>
            <p:cNvPr id="6" name="TextBox 6"/>
            <p:cNvSpPr txBox="1"/>
            <p:nvPr/>
          </p:nvSpPr>
          <p:spPr>
            <a:xfrm>
              <a:off x="462670" y="378074"/>
              <a:ext cx="673695"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02</a:t>
              </a:r>
            </a:p>
          </p:txBody>
        </p:sp>
        <p:sp>
          <p:nvSpPr>
            <p:cNvPr id="7" name="Freeform 7"/>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8" name="Group 8"/>
          <p:cNvGrpSpPr/>
          <p:nvPr/>
        </p:nvGrpSpPr>
        <p:grpSpPr>
          <a:xfrm>
            <a:off x="1501249" y="6025595"/>
            <a:ext cx="1090495" cy="1090495"/>
            <a:chOff x="0" y="0"/>
            <a:chExt cx="1453993" cy="1453993"/>
          </a:xfrm>
        </p:grpSpPr>
        <p:sp>
          <p:nvSpPr>
            <p:cNvPr id="9" name="TextBox 9"/>
            <p:cNvSpPr txBox="1"/>
            <p:nvPr/>
          </p:nvSpPr>
          <p:spPr>
            <a:xfrm>
              <a:off x="363492" y="436070"/>
              <a:ext cx="727008"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04</a:t>
              </a:r>
            </a:p>
          </p:txBody>
        </p:sp>
        <p:sp>
          <p:nvSpPr>
            <p:cNvPr id="10" name="Freeform 10"/>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11" name="Group 11"/>
          <p:cNvGrpSpPr/>
          <p:nvPr/>
        </p:nvGrpSpPr>
        <p:grpSpPr>
          <a:xfrm>
            <a:off x="1501249" y="7394817"/>
            <a:ext cx="1042418" cy="1042418"/>
            <a:chOff x="0" y="0"/>
            <a:chExt cx="1389890" cy="1389890"/>
          </a:xfrm>
        </p:grpSpPr>
        <p:sp>
          <p:nvSpPr>
            <p:cNvPr id="12" name="TextBox 12"/>
            <p:cNvSpPr txBox="1"/>
            <p:nvPr/>
          </p:nvSpPr>
          <p:spPr>
            <a:xfrm>
              <a:off x="377707" y="409135"/>
              <a:ext cx="694956" cy="571621"/>
            </a:xfrm>
            <a:prstGeom prst="rect">
              <a:avLst/>
            </a:prstGeom>
          </p:spPr>
          <p:txBody>
            <a:bodyPr lIns="0" tIns="0" rIns="0" bIns="0" rtlCol="0" anchor="t">
              <a:spAutoFit/>
            </a:bodyPr>
            <a:lstStyle/>
            <a:p>
              <a:pPr algn="l">
                <a:lnSpc>
                  <a:spcPts val="3373"/>
                </a:lnSpc>
              </a:pPr>
              <a:r>
                <a:rPr lang="en-US" sz="2811" spc="26">
                  <a:solidFill>
                    <a:srgbClr val="595959"/>
                  </a:solidFill>
                  <a:latin typeface="TT Rounds Condensed Bold"/>
                  <a:ea typeface="TT Rounds Condensed Bold"/>
                  <a:cs typeface="TT Rounds Condensed Bold"/>
                  <a:sym typeface="TT Rounds Condensed Bold"/>
                </a:rPr>
                <a:t>05</a:t>
              </a:r>
            </a:p>
          </p:txBody>
        </p:sp>
        <p:sp>
          <p:nvSpPr>
            <p:cNvPr id="13" name="Freeform 13"/>
            <p:cNvSpPr/>
            <p:nvPr/>
          </p:nvSpPr>
          <p:spPr>
            <a:xfrm>
              <a:off x="0" y="0"/>
              <a:ext cx="1389890" cy="1389890"/>
            </a:xfrm>
            <a:custGeom>
              <a:avLst/>
              <a:gdLst/>
              <a:ahLst/>
              <a:cxnLst/>
              <a:rect l="l" t="t" r="r" b="b"/>
              <a:pathLst>
                <a:path w="1389890" h="1389890">
                  <a:moveTo>
                    <a:pt x="0" y="0"/>
                  </a:moveTo>
                  <a:lnTo>
                    <a:pt x="1389890" y="0"/>
                  </a:lnTo>
                  <a:lnTo>
                    <a:pt x="1389890" y="1389890"/>
                  </a:lnTo>
                  <a:lnTo>
                    <a:pt x="0" y="13898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4" name="Freeform 14"/>
          <p:cNvSpPr/>
          <p:nvPr/>
        </p:nvSpPr>
        <p:spPr>
          <a:xfrm>
            <a:off x="13253163" y="40075"/>
            <a:ext cx="5507386" cy="10287000"/>
          </a:xfrm>
          <a:custGeom>
            <a:avLst/>
            <a:gdLst/>
            <a:ahLst/>
            <a:cxnLst/>
            <a:rect l="l" t="t" r="r" b="b"/>
            <a:pathLst>
              <a:path w="5507386" h="10287000">
                <a:moveTo>
                  <a:pt x="0" y="0"/>
                </a:moveTo>
                <a:lnTo>
                  <a:pt x="5507386" y="0"/>
                </a:lnTo>
                <a:lnTo>
                  <a:pt x="5507386" y="10287000"/>
                </a:lnTo>
                <a:lnTo>
                  <a:pt x="0" y="10287000"/>
                </a:lnTo>
                <a:lnTo>
                  <a:pt x="0" y="0"/>
                </a:lnTo>
                <a:close/>
              </a:path>
            </a:pathLst>
          </a:custGeom>
          <a:blipFill>
            <a:blip r:embed="rId4"/>
            <a:stretch>
              <a:fillRect l="-91263" b="-2397"/>
            </a:stretch>
          </a:blipFill>
        </p:spPr>
      </p:sp>
      <p:grpSp>
        <p:nvGrpSpPr>
          <p:cNvPr id="15" name="Group 15"/>
          <p:cNvGrpSpPr/>
          <p:nvPr/>
        </p:nvGrpSpPr>
        <p:grpSpPr>
          <a:xfrm>
            <a:off x="1501249" y="4659702"/>
            <a:ext cx="1090495" cy="1090495"/>
            <a:chOff x="0" y="0"/>
            <a:chExt cx="1453993" cy="1453993"/>
          </a:xfrm>
        </p:grpSpPr>
        <p:sp>
          <p:nvSpPr>
            <p:cNvPr id="16" name="Freeform 16"/>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489620" y="403718"/>
              <a:ext cx="673695"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03</a:t>
              </a:r>
            </a:p>
          </p:txBody>
        </p:sp>
      </p:grpSp>
      <p:grpSp>
        <p:nvGrpSpPr>
          <p:cNvPr id="18" name="Group 18"/>
          <p:cNvGrpSpPr/>
          <p:nvPr/>
        </p:nvGrpSpPr>
        <p:grpSpPr>
          <a:xfrm>
            <a:off x="1501249" y="8750569"/>
            <a:ext cx="1042418" cy="1042418"/>
            <a:chOff x="0" y="0"/>
            <a:chExt cx="1389890" cy="1389890"/>
          </a:xfrm>
        </p:grpSpPr>
        <p:sp>
          <p:nvSpPr>
            <p:cNvPr id="19" name="Freeform 19"/>
            <p:cNvSpPr/>
            <p:nvPr/>
          </p:nvSpPr>
          <p:spPr>
            <a:xfrm>
              <a:off x="0" y="0"/>
              <a:ext cx="1389890" cy="1389890"/>
            </a:xfrm>
            <a:custGeom>
              <a:avLst/>
              <a:gdLst/>
              <a:ahLst/>
              <a:cxnLst/>
              <a:rect l="l" t="t" r="r" b="b"/>
              <a:pathLst>
                <a:path w="1389890" h="1389890">
                  <a:moveTo>
                    <a:pt x="0" y="0"/>
                  </a:moveTo>
                  <a:lnTo>
                    <a:pt x="1389890" y="0"/>
                  </a:lnTo>
                  <a:lnTo>
                    <a:pt x="1389890" y="1389890"/>
                  </a:lnTo>
                  <a:lnTo>
                    <a:pt x="0" y="13898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0" name="TextBox 20"/>
            <p:cNvSpPr txBox="1"/>
            <p:nvPr/>
          </p:nvSpPr>
          <p:spPr>
            <a:xfrm>
              <a:off x="377707" y="355101"/>
              <a:ext cx="865037" cy="866438"/>
            </a:xfrm>
            <a:prstGeom prst="rect">
              <a:avLst/>
            </a:prstGeom>
          </p:spPr>
          <p:txBody>
            <a:bodyPr lIns="0" tIns="0" rIns="0" bIns="0" rtlCol="0" anchor="t">
              <a:spAutoFit/>
            </a:bodyPr>
            <a:lstStyle/>
            <a:p>
              <a:pPr algn="l">
                <a:lnSpc>
                  <a:spcPts val="3491"/>
                </a:lnSpc>
              </a:pPr>
              <a:r>
                <a:rPr lang="en-US" sz="2909">
                  <a:solidFill>
                    <a:srgbClr val="000000"/>
                  </a:solidFill>
                  <a:latin typeface="TT Rounds Condensed Bold"/>
                  <a:ea typeface="TT Rounds Condensed Bold"/>
                  <a:cs typeface="TT Rounds Condensed Bold"/>
                  <a:sym typeface="TT Rounds Condensed Bold"/>
                </a:rPr>
                <a:t>06</a:t>
              </a:r>
            </a:p>
            <a:p>
              <a:pPr algn="l">
                <a:lnSpc>
                  <a:spcPts val="3491"/>
                </a:lnSpc>
              </a:pPr>
              <a:endParaRPr lang="en-US" sz="2909">
                <a:solidFill>
                  <a:srgbClr val="000000"/>
                </a:solidFill>
                <a:latin typeface="TT Rounds Condensed Bold"/>
                <a:ea typeface="TT Rounds Condensed Bold"/>
                <a:cs typeface="TT Rounds Condensed Bold"/>
                <a:sym typeface="TT Rounds Condensed Bold"/>
              </a:endParaRPr>
            </a:p>
          </p:txBody>
        </p:sp>
      </p:grpSp>
      <p:sp>
        <p:nvSpPr>
          <p:cNvPr id="21" name="TextBox 21"/>
          <p:cNvSpPr txBox="1"/>
          <p:nvPr/>
        </p:nvSpPr>
        <p:spPr>
          <a:xfrm>
            <a:off x="701551" y="238136"/>
            <a:ext cx="5661450" cy="1419202"/>
          </a:xfrm>
          <a:prstGeom prst="rect">
            <a:avLst/>
          </a:prstGeom>
        </p:spPr>
        <p:txBody>
          <a:bodyPr lIns="0" tIns="0" rIns="0" bIns="0" rtlCol="0" anchor="t">
            <a:spAutoFit/>
          </a:bodyPr>
          <a:lstStyle/>
          <a:p>
            <a:pPr algn="ctr">
              <a:lnSpc>
                <a:spcPts val="9953"/>
              </a:lnSpc>
              <a:spcBef>
                <a:spcPct val="0"/>
              </a:spcBef>
            </a:pPr>
            <a:r>
              <a:rPr lang="en-US" sz="8294" spc="76">
                <a:solidFill>
                  <a:srgbClr val="000000"/>
                </a:solidFill>
                <a:latin typeface="ITC Avant Garde Gothic Bold"/>
                <a:ea typeface="ITC Avant Garde Gothic Bold"/>
                <a:cs typeface="ITC Avant Garde Gothic Bold"/>
                <a:sym typeface="ITC Avant Garde Gothic Bold"/>
              </a:rPr>
              <a:t>CONTENTS</a:t>
            </a:r>
          </a:p>
        </p:txBody>
      </p:sp>
      <p:sp>
        <p:nvSpPr>
          <p:cNvPr id="22" name="TextBox 22"/>
          <p:cNvSpPr txBox="1"/>
          <p:nvPr/>
        </p:nvSpPr>
        <p:spPr>
          <a:xfrm>
            <a:off x="2744143" y="1962800"/>
            <a:ext cx="55131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INTRODUCTION</a:t>
            </a:r>
          </a:p>
        </p:txBody>
      </p:sp>
      <p:sp>
        <p:nvSpPr>
          <p:cNvPr id="23" name="TextBox 23"/>
          <p:cNvSpPr txBox="1"/>
          <p:nvPr/>
        </p:nvSpPr>
        <p:spPr>
          <a:xfrm>
            <a:off x="2744143" y="3329509"/>
            <a:ext cx="7264522"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LITERATURE REVIEWS</a:t>
            </a:r>
          </a:p>
        </p:txBody>
      </p:sp>
      <p:sp>
        <p:nvSpPr>
          <p:cNvPr id="24" name="TextBox 24"/>
          <p:cNvSpPr txBox="1"/>
          <p:nvPr/>
        </p:nvSpPr>
        <p:spPr>
          <a:xfrm>
            <a:off x="2744143" y="4664502"/>
            <a:ext cx="5055029"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COMPARISON</a:t>
            </a:r>
          </a:p>
        </p:txBody>
      </p:sp>
      <p:sp>
        <p:nvSpPr>
          <p:cNvPr id="25" name="TextBox 25"/>
          <p:cNvSpPr txBox="1"/>
          <p:nvPr/>
        </p:nvSpPr>
        <p:spPr>
          <a:xfrm>
            <a:off x="2744143" y="6051770"/>
            <a:ext cx="73129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PROJECT PROPOSAL</a:t>
            </a:r>
          </a:p>
        </p:txBody>
      </p:sp>
      <p:sp>
        <p:nvSpPr>
          <p:cNvPr id="26" name="TextBox 26"/>
          <p:cNvSpPr txBox="1"/>
          <p:nvPr/>
        </p:nvSpPr>
        <p:spPr>
          <a:xfrm>
            <a:off x="2744143" y="7442340"/>
            <a:ext cx="8067956"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DATASET DESCRIPTION</a:t>
            </a:r>
          </a:p>
        </p:txBody>
      </p:sp>
      <p:sp>
        <p:nvSpPr>
          <p:cNvPr id="27" name="TextBox 27"/>
          <p:cNvSpPr txBox="1"/>
          <p:nvPr/>
        </p:nvSpPr>
        <p:spPr>
          <a:xfrm>
            <a:off x="2744142" y="8739227"/>
            <a:ext cx="5055029" cy="846386"/>
          </a:xfrm>
          <a:prstGeom prst="rect">
            <a:avLst/>
          </a:prstGeom>
        </p:spPr>
        <p:txBody>
          <a:bodyPr wrap="square" lIns="0" tIns="0" rIns="0" bIns="0" rtlCol="0" anchor="t">
            <a:spAutoFit/>
          </a:bodyPr>
          <a:lstStyle/>
          <a:p>
            <a:pPr algn="ctr">
              <a:lnSpc>
                <a:spcPts val="6594"/>
              </a:lnSpc>
              <a:spcBef>
                <a:spcPct val="0"/>
              </a:spcBef>
            </a:pPr>
            <a:r>
              <a:rPr lang="en-US" sz="5495" spc="50" dirty="0">
                <a:solidFill>
                  <a:srgbClr val="000000"/>
                </a:solidFill>
                <a:latin typeface="ITC Avant Garde Gothic Bold"/>
                <a:ea typeface="ITC Avant Garde Gothic Bold"/>
                <a:cs typeface="ITC Avant Garde Gothic Bold"/>
                <a:sym typeface="ITC Avant Garde Gothic Bold"/>
              </a:rPr>
              <a:t>CONCLUSION</a:t>
            </a:r>
          </a:p>
        </p:txBody>
      </p:sp>
    </p:spTree>
  </p:cSld>
  <p:clrMapOvr>
    <a:masterClrMapping/>
  </p:clrMapOvr>
  <p:transition spd="slow">
    <p:push/>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685800" y="266700"/>
            <a:ext cx="17297399" cy="8494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000" b="1" i="0" u="none" strike="noStrike" cap="none" normalizeH="0" baseline="0" dirty="0">
                <a:ln>
                  <a:noFill/>
                </a:ln>
                <a:solidFill>
                  <a:schemeClr val="tx1"/>
                </a:solidFill>
                <a:effectLst/>
                <a:latin typeface="+mj-lt"/>
                <a:ea typeface="Times New Roman" panose="02020603050405020304" pitchFamily="18" charset="0"/>
              </a:rPr>
              <a:t>Pseudocode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0" b="1"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Initialize weights and biases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epoch: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For each input sample: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4800" dirty="0">
                <a:latin typeface="+mj-lt"/>
                <a:ea typeface="Times New Roman" panose="02020603050405020304" pitchFamily="18" charset="0"/>
                <a:cs typeface="Times New Roman" panose="02020603050405020304" pitchFamily="18" charset="0"/>
              </a:rPr>
              <a:t>	</a:t>
            </a: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Perform forward propagation through all layers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Calculate the loss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Perform backpropagation to update weights and biases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Use the trained model to make predictions</a:t>
            </a:r>
            <a:r>
              <a:rPr kumimoji="0" lang="en-US" altLang="en-US" sz="48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40729182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266700"/>
            <a:ext cx="17754600" cy="5072864"/>
          </a:xfrm>
          <a:prstGeom prst="rect">
            <a:avLst/>
          </a:prstGeom>
        </p:spPr>
        <p:txBody>
          <a:bodyPr wrap="square">
            <a:spAutoFit/>
          </a:bodyPr>
          <a:lstStyle/>
          <a:p>
            <a:pPr>
              <a:lnSpc>
                <a:spcPct val="107000"/>
              </a:lnSpc>
              <a:spcBef>
                <a:spcPts val="200"/>
              </a:spcBef>
            </a:pPr>
            <a:r>
              <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2. Support Vector Machines (SVM)</a:t>
            </a:r>
          </a:p>
          <a:p>
            <a:pPr algn="just">
              <a:lnSpc>
                <a:spcPct val="107000"/>
              </a:lnSpc>
              <a:spcBef>
                <a:spcPts val="200"/>
              </a:spcBef>
            </a:pPr>
            <a:endParaRPr lang="en-US" sz="5400" b="1" dirty="0">
              <a:solidFill>
                <a:srgbClr val="1F4D78"/>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4000" dirty="0">
                <a:latin typeface="+mj-lt"/>
                <a:ea typeface="Times New Roman" panose="02020603050405020304" pitchFamily="18" charset="0"/>
              </a:rPr>
              <a:t>Support Vector Machines (SVMs) are supervised learning models used for classification and regression tasks. SVMs work by finding the optimal hyperplane that best separates data points of different classes in a feature space. The data points that are closest to the hyperplane are called support vectors. SVMs are effective in high-dimensional spaces and are especially useful for binary classification.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8800" y="5524500"/>
            <a:ext cx="5334000" cy="4532441"/>
          </a:xfrm>
          <a:prstGeom prst="rect">
            <a:avLst/>
          </a:prstGeom>
        </p:spPr>
      </p:pic>
    </p:spTree>
    <p:extLst>
      <p:ext uri="{BB962C8B-B14F-4D97-AF65-F5344CB8AC3E}">
        <p14:creationId xmlns:p14="http://schemas.microsoft.com/office/powerpoint/2010/main" val="21785322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342900"/>
            <a:ext cx="16916400" cy="9837629"/>
          </a:xfrm>
          <a:prstGeom prst="rect">
            <a:avLst/>
          </a:prstGeom>
        </p:spPr>
        <p:txBody>
          <a:bodyPr wrap="square">
            <a:spAutoFit/>
          </a:bodyPr>
          <a:lstStyle/>
          <a:p>
            <a:r>
              <a:rPr lang="en-US" sz="4800" b="1" dirty="0">
                <a:latin typeface="Times New Roman" panose="02020603050405020304" pitchFamily="18" charset="0"/>
                <a:ea typeface="Times New Roman" panose="02020603050405020304" pitchFamily="18" charset="0"/>
              </a:rPr>
              <a:t>Algorithm</a:t>
            </a: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Data Preparation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Represent the input data as feature vectors.</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Hyperplane Selection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Find the hyperplane that maximizes the margin between the two classes. The margin is the distance between the hyperplane and the nearest data point from either class.</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Optimization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Use optimization techniques (like Quadratic Programming) to minimize the classification error and maximize the margin.</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Support Vectors</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Identify the support vectors, which are the data points closest to the hyperplane.</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Kernel Trick (Optional)</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If the data is not linearly separable, apply a kernel function (e.g., RBF, Polynomial) to transform the data into a higher-dimensional space where a linear separation is possible.</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Prediction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Use the optimal hyperplane (or decision boundary) to classify new data points.</a:t>
            </a:r>
            <a:endParaRPr lang="en-US" sz="3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377225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567154"/>
            <a:ext cx="17373600" cy="5755422"/>
          </a:xfrm>
          <a:prstGeom prst="rect">
            <a:avLst/>
          </a:prstGeom>
        </p:spPr>
        <p:txBody>
          <a:bodyPr wrap="square">
            <a:spAutoFit/>
          </a:bodyPr>
          <a:lstStyle/>
          <a:p>
            <a:pPr lvl="0" eaLnBrk="0" fontAlgn="base" hangingPunct="0">
              <a:spcBef>
                <a:spcPct val="0"/>
              </a:spcBef>
              <a:spcAft>
                <a:spcPct val="0"/>
              </a:spcAft>
            </a:pPr>
            <a:r>
              <a:rPr lang="en-US" altLang="en-US" sz="6000" b="1" dirty="0">
                <a:latin typeface="+mj-lt"/>
                <a:ea typeface="Times New Roman" panose="02020603050405020304" pitchFamily="18" charset="0"/>
              </a:rPr>
              <a:t>Pseudocode</a:t>
            </a:r>
          </a:p>
          <a:p>
            <a:pPr lvl="0" eaLnBrk="0" fontAlgn="base" hangingPunct="0">
              <a:spcBef>
                <a:spcPct val="0"/>
              </a:spcBef>
              <a:spcAft>
                <a:spcPct val="0"/>
              </a:spcAft>
            </a:pPr>
            <a:endParaRPr lang="en-US" altLang="en-US" sz="4400" b="1" dirty="0">
              <a:latin typeface="+mj-lt"/>
              <a:ea typeface="Times New Roman" panose="02020603050405020304" pitchFamily="18" charset="0"/>
            </a:endParaRP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Transform the input data using a kernel function (if needed)</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Find the optimal hyperplane that maximizes the margin</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Identify support vectors</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For each new input sample:</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    Calculate the decision function based on the hyperplane</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    Assign the sample to a class based on the sign of the decision function</a:t>
            </a:r>
            <a:r>
              <a:rPr lang="en-US" altLang="en-US" sz="4400" dirty="0">
                <a:latin typeface="+mj-lt"/>
              </a:rPr>
              <a:t> </a:t>
            </a:r>
          </a:p>
        </p:txBody>
      </p:sp>
    </p:spTree>
    <p:extLst>
      <p:ext uri="{BB962C8B-B14F-4D97-AF65-F5344CB8AC3E}">
        <p14:creationId xmlns:p14="http://schemas.microsoft.com/office/powerpoint/2010/main" val="10559564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266700"/>
            <a:ext cx="17526000" cy="6328271"/>
          </a:xfrm>
          <a:prstGeom prst="rect">
            <a:avLst/>
          </a:prstGeom>
        </p:spPr>
        <p:txBody>
          <a:bodyPr wrap="square">
            <a:spAutoFit/>
          </a:bodyPr>
          <a:lstStyle/>
          <a:p>
            <a:pPr>
              <a:lnSpc>
                <a:spcPct val="107000"/>
              </a:lnSpc>
              <a:spcBef>
                <a:spcPts val="200"/>
              </a:spcBef>
            </a:pPr>
            <a:r>
              <a:rPr lang="en-US" sz="54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3. Random Forest (RF)</a:t>
            </a:r>
          </a:p>
          <a:p>
            <a:pPr>
              <a:lnSpc>
                <a:spcPct val="107000"/>
              </a:lnSpc>
              <a:spcBef>
                <a:spcPts val="200"/>
              </a:spcBef>
            </a:pPr>
            <a:endParaRPr lang="en-US" sz="5400" b="1" dirty="0">
              <a:solidFill>
                <a:srgbClr val="1F4D78"/>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4800" dirty="0">
                <a:latin typeface="+mj-lt"/>
                <a:ea typeface="Times New Roman" panose="02020603050405020304" pitchFamily="18" charset="0"/>
              </a:rPr>
              <a:t>Random Forest is an ensemble learning method that builds multiple decision trees and merges their outputs to make a more accurate and stable prediction. Each tree is built using a random subset of features and data samples, making the model less prone to overfitting and more robust. Random Forest is widely used for both classification and regression tasks.</a:t>
            </a:r>
          </a:p>
        </p:txBody>
      </p:sp>
    </p:spTree>
    <p:extLst>
      <p:ext uri="{BB962C8B-B14F-4D97-AF65-F5344CB8AC3E}">
        <p14:creationId xmlns:p14="http://schemas.microsoft.com/office/powerpoint/2010/main" val="6508989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114300"/>
            <a:ext cx="17830800" cy="9972730"/>
          </a:xfrm>
          <a:prstGeom prst="rect">
            <a:avLst/>
          </a:prstGeom>
        </p:spPr>
        <p:txBody>
          <a:bodyPr wrap="square">
            <a:spAutoFit/>
          </a:bodyPr>
          <a:lstStyle/>
          <a:p>
            <a:r>
              <a:rPr lang="en-US" sz="4800" dirty="0">
                <a:latin typeface="+mj-lt"/>
                <a:ea typeface="Times New Roman" panose="02020603050405020304" pitchFamily="18" charset="0"/>
              </a:rPr>
              <a:t>Algorithm</a:t>
            </a:r>
          </a:p>
          <a:p>
            <a:endParaRPr lang="en-US" sz="4800" b="1" dirty="0">
              <a:latin typeface="+mj-lt"/>
              <a:ea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Bootstrap Sampling</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Randomly select samples from the training data (with replacement) to create multiple datasets (bootstrap samples).</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Tree Construction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For each bootstrap sample, construct a decision tree by recursively splitting the data based on the best feature that maximizes the separation of classes (or minimizes the error in regression).</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During the construction, at each split, randomly select a subset of features to choose the best split from.</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Aggregation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After all trees are built, aggregate their predictions:</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3200" dirty="0">
                <a:latin typeface="+mj-lt"/>
                <a:ea typeface="Calibri" panose="020F0502020204030204" pitchFamily="34" charset="0"/>
                <a:cs typeface="Times New Roman" panose="02020603050405020304" pitchFamily="18" charset="0"/>
              </a:rPr>
              <a:t>For classification, use majority voting (i.e., the class that gets the most votes is the final prediction).</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3200" dirty="0">
                <a:latin typeface="+mj-lt"/>
                <a:ea typeface="Calibri" panose="020F0502020204030204" pitchFamily="34" charset="0"/>
                <a:cs typeface="Times New Roman" panose="02020603050405020304" pitchFamily="18" charset="0"/>
              </a:rPr>
              <a:t>For regression, average the predictions from all trees.</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Prediction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Use the aggregated output from all trees to make the final prediction for new data.</a:t>
            </a:r>
            <a:endParaRPr lang="en-US" sz="32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255201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304800" y="-26432"/>
            <a:ext cx="17449800" cy="8494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1" i="0" u="none" strike="noStrike" cap="none" normalizeH="0" baseline="0" dirty="0">
                <a:ln>
                  <a:noFill/>
                </a:ln>
                <a:solidFill>
                  <a:schemeClr val="tx1"/>
                </a:solidFill>
                <a:effectLst/>
                <a:latin typeface="+mj-lt"/>
                <a:ea typeface="Times New Roman" panose="02020603050405020304" pitchFamily="18" charset="0"/>
              </a:rPr>
              <a:t>Pseudocode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600" b="1"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tree in the Random Forest: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Bootstrap sample the data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Randomly select a subset of features for each split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Build the decision tree using the selected features and bootstrap sample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Repeat until the maximum depth or minimum sample size is reached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new input sample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Pass the sample through each decision tree in the forest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Record the output (class or regression value) from each tree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Aggregate the outputs: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 For classification: Use majority voting to determine the final class label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 For regression: Compute the average of the outputs to get the final prediction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Return the aggregated result as the final prediction</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24007213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2400" y="172110"/>
            <a:ext cx="18059400" cy="10156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40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PACKAGES AND FUNCTIONS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40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Packages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pandas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pd</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numpy</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np</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seaborn</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sns</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matplotlib.pyplot</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plt</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sklearn.utils</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resample</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Warnings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sklearn</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preprocessing</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feature_selection</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SelectKBest</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chi2</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SelectFromModel</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ensemble</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RandomForestClassifier</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(imported as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rf</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experimental	</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enable_iterative_imputer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impute</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IterativeImputer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preprocessing</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endParaRPr kumimoji="0" lang="en-US" altLang="en-US" sz="2400" b="0" i="0" u="none" strike="noStrike" cap="none" normalizeH="0" baseline="0" dirty="0">
              <a:ln>
                <a:noFill/>
              </a:ln>
              <a:solidFill>
                <a:schemeClr val="tx1"/>
              </a:solidFill>
              <a:effectLst/>
              <a:latin typeface="+mj-lt"/>
            </a:endParaRPr>
          </a:p>
        </p:txBody>
      </p:sp>
      <p:sp>
        <p:nvSpPr>
          <p:cNvPr id="4" name="Rectangle 3"/>
          <p:cNvSpPr/>
          <p:nvPr/>
        </p:nvSpPr>
        <p:spPr>
          <a:xfrm>
            <a:off x="10591800" y="4381500"/>
            <a:ext cx="9144000" cy="3539430"/>
          </a:xfrm>
          <a:prstGeom prst="rect">
            <a:avLst/>
          </a:prstGeom>
        </p:spPr>
        <p:txBody>
          <a:bodyPr>
            <a:spAutoFit/>
          </a:bodyPr>
          <a:lstStyle/>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model_selection</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train_test_split</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neural_network</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MLPClassifier</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svm</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SVC</a:t>
            </a: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metrics</a:t>
            </a: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accuracy_score</a:t>
            </a:r>
            <a:r>
              <a:rPr lang="en-US" altLang="en-US" sz="2800" dirty="0"/>
              <a:t> </a:t>
            </a:r>
          </a:p>
        </p:txBody>
      </p:sp>
    </p:spTree>
    <p:extLst>
      <p:ext uri="{BB962C8B-B14F-4D97-AF65-F5344CB8AC3E}">
        <p14:creationId xmlns:p14="http://schemas.microsoft.com/office/powerpoint/2010/main" val="32987313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2400" y="-8283"/>
            <a:ext cx="18003078" cy="10033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Functions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read_csv</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Reads data from a CSV file into a Pandas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shape: Returns the dimensions (rows, columns)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info(): Prints a summary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including data types and non-null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replace(): Replaces values in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value_counts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Counts the occurrences of unique values in a Series.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plot(): Creates various types of plots (bar plot in this case).</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title(): Sets the title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plot.show</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Displays the plot.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concat</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Concatenates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along an axis.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isnull</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Detects missing values in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sum(): Calculates the sum of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sort_values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Sorts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by values in one or more columns.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head(): Returns the first few rows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select_dtypes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Selects columns based on their data types.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fillna</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Fills missing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mode(): Returns the most frequent value(s) in a Series.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Creates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object for converting categorical labels to numerical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fit_transform</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Fits a transformer (like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data and then transforms it.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filterwarnings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Controls the display of warning messages.</a:t>
            </a:r>
            <a:r>
              <a:rPr kumimoji="0" lang="en-US" altLang="en-US" sz="2800" b="0" i="0" u="none" strike="noStrike" cap="none" normalizeH="0" baseline="0" dirty="0">
                <a:ln>
                  <a:noFill/>
                </a:ln>
                <a:solidFill>
                  <a:schemeClr val="tx1"/>
                </a:solidFill>
                <a:effectLst/>
                <a:latin typeface="+mj-lt"/>
              </a:rPr>
              <a:t> </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copy(): Creates a deep copy of a </a:t>
            </a:r>
            <a:r>
              <a:rPr lang="en-US" altLang="en-US" sz="2800" dirty="0" err="1">
                <a:latin typeface="+mj-lt"/>
              </a:rPr>
              <a:t>DataFrame</a:t>
            </a:r>
            <a:r>
              <a:rPr lang="en-US" altLang="en-US" sz="2800" dirty="0">
                <a:latin typeface="+mj-lt"/>
              </a:rPr>
              <a:t>.</a:t>
            </a:r>
          </a:p>
          <a:p>
            <a:pPr marL="571500" lvl="0" indent="-571500" eaLnBrk="0" fontAlgn="base" hangingPunct="0">
              <a:spcBef>
                <a:spcPct val="0"/>
              </a:spcBef>
              <a:spcAft>
                <a:spcPct val="0"/>
              </a:spcAft>
              <a:buFont typeface="Arial" panose="020B0604020202020204" pitchFamily="34" charset="0"/>
              <a:buChar char="•"/>
            </a:pPr>
            <a:r>
              <a:rPr lang="en-US" altLang="en-US" sz="2800" dirty="0" err="1">
                <a:latin typeface="+mj-lt"/>
              </a:rPr>
              <a:t>IterativeImputer</a:t>
            </a:r>
            <a:r>
              <a:rPr lang="en-US" altLang="en-US" sz="2800" dirty="0">
                <a:latin typeface="+mj-lt"/>
              </a:rPr>
              <a:t>(): Creates an </a:t>
            </a:r>
            <a:r>
              <a:rPr lang="en-US" altLang="en-US" sz="2800" dirty="0" err="1">
                <a:latin typeface="+mj-lt"/>
              </a:rPr>
              <a:t>IterativeImputer</a:t>
            </a:r>
            <a:r>
              <a:rPr lang="en-US" altLang="en-US" sz="2800" dirty="0">
                <a:latin typeface="+mj-lt"/>
              </a:rPr>
              <a:t> object for multiple imputation.</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quantile(): Computes quantiles of a </a:t>
            </a:r>
            <a:r>
              <a:rPr lang="en-US" altLang="en-US" sz="2800" dirty="0" err="1">
                <a:latin typeface="+mj-lt"/>
              </a:rPr>
              <a:t>DataFrame</a:t>
            </a:r>
            <a:r>
              <a:rPr lang="en-US" altLang="en-US" sz="2800" dirty="0">
                <a:latin typeface="+mj-lt"/>
              </a:rPr>
              <a:t>.</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any(): Returns True if any element in a </a:t>
            </a:r>
            <a:r>
              <a:rPr lang="en-US" altLang="en-US" sz="2800" dirty="0" err="1">
                <a:latin typeface="+mj-lt"/>
              </a:rPr>
              <a:t>boolean</a:t>
            </a:r>
            <a:r>
              <a:rPr lang="en-US" altLang="en-US" sz="2800" dirty="0">
                <a:latin typeface="+mj-lt"/>
              </a:rPr>
              <a:t> array is True.</a:t>
            </a:r>
          </a:p>
        </p:txBody>
      </p:sp>
    </p:spTree>
    <p:extLst>
      <p:ext uri="{BB962C8B-B14F-4D97-AF65-F5344CB8AC3E}">
        <p14:creationId xmlns:p14="http://schemas.microsoft.com/office/powerpoint/2010/main" val="16403265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571500"/>
            <a:ext cx="16535400" cy="9140964"/>
          </a:xfrm>
          <a:prstGeom prst="rect">
            <a:avLst/>
          </a:prstGeom>
        </p:spPr>
        <p:txBody>
          <a:bodyPr wrap="square">
            <a:spAutoFit/>
          </a:bodyPr>
          <a:lstStyle/>
          <a:p>
            <a:r>
              <a:rPr lang="en-US" sz="2800" dirty="0">
                <a:latin typeface="+mj-lt"/>
              </a:rPr>
              <a:t>•	</a:t>
            </a:r>
            <a:r>
              <a:rPr lang="en-US" sz="2800" dirty="0" err="1">
                <a:latin typeface="+mj-lt"/>
              </a:rPr>
              <a:t>corr</a:t>
            </a:r>
            <a:r>
              <a:rPr lang="en-US" sz="2800" dirty="0">
                <a:latin typeface="+mj-lt"/>
              </a:rPr>
              <a:t>(): Computes the pairwise correlation of columns in a </a:t>
            </a:r>
            <a:r>
              <a:rPr lang="en-US" sz="2800" dirty="0" err="1">
                <a:latin typeface="+mj-lt"/>
              </a:rPr>
              <a:t>DataFrame</a:t>
            </a:r>
            <a:r>
              <a:rPr lang="en-US" sz="2800" dirty="0">
                <a:latin typeface="+mj-lt"/>
              </a:rPr>
              <a:t>.</a:t>
            </a:r>
          </a:p>
          <a:p>
            <a:r>
              <a:rPr lang="en-US" sz="2800" dirty="0">
                <a:latin typeface="+mj-lt"/>
              </a:rPr>
              <a:t>•	</a:t>
            </a:r>
            <a:r>
              <a:rPr lang="en-US" sz="2800" dirty="0" err="1">
                <a:latin typeface="+mj-lt"/>
              </a:rPr>
              <a:t>triu</a:t>
            </a:r>
            <a:r>
              <a:rPr lang="en-US" sz="2800" dirty="0">
                <a:latin typeface="+mj-lt"/>
              </a:rPr>
              <a:t>(): Returns the upper triangle of an array.</a:t>
            </a:r>
          </a:p>
          <a:p>
            <a:r>
              <a:rPr lang="en-US" sz="2800" dirty="0">
                <a:latin typeface="+mj-lt"/>
              </a:rPr>
              <a:t>•	subplots(): Creates a figure and a set of subplots.</a:t>
            </a:r>
          </a:p>
          <a:p>
            <a:r>
              <a:rPr lang="en-US" sz="2800" dirty="0">
                <a:latin typeface="+mj-lt"/>
              </a:rPr>
              <a:t>•	</a:t>
            </a:r>
            <a:r>
              <a:rPr lang="en-US" sz="2800" dirty="0" err="1">
                <a:latin typeface="+mj-lt"/>
              </a:rPr>
              <a:t>heatmap</a:t>
            </a:r>
            <a:r>
              <a:rPr lang="en-US" sz="2800" dirty="0">
                <a:latin typeface="+mj-lt"/>
              </a:rPr>
              <a:t>(): Generates a </a:t>
            </a:r>
            <a:r>
              <a:rPr lang="en-US" sz="2800" dirty="0" err="1">
                <a:latin typeface="+mj-lt"/>
              </a:rPr>
              <a:t>heatmap</a:t>
            </a:r>
            <a:r>
              <a:rPr lang="en-US" sz="2800" dirty="0">
                <a:latin typeface="+mj-lt"/>
              </a:rPr>
              <a:t> plot.</a:t>
            </a:r>
          </a:p>
          <a:p>
            <a:r>
              <a:rPr lang="en-US" sz="2800" dirty="0">
                <a:latin typeface="+mj-lt"/>
              </a:rPr>
              <a:t>•	</a:t>
            </a:r>
            <a:r>
              <a:rPr lang="en-US" sz="2800" dirty="0" err="1">
                <a:latin typeface="+mj-lt"/>
              </a:rPr>
              <a:t>diverging_palette</a:t>
            </a:r>
            <a:r>
              <a:rPr lang="en-US" sz="2800" dirty="0">
                <a:latin typeface="+mj-lt"/>
              </a:rPr>
              <a:t>(): Creates a diverging color palette.</a:t>
            </a:r>
          </a:p>
          <a:p>
            <a:r>
              <a:rPr lang="en-US" sz="2800" dirty="0">
                <a:latin typeface="+mj-lt"/>
              </a:rPr>
              <a:t>•	</a:t>
            </a:r>
            <a:r>
              <a:rPr lang="en-US" sz="2800" dirty="0" err="1">
                <a:latin typeface="+mj-lt"/>
              </a:rPr>
              <a:t>pairplot</a:t>
            </a:r>
            <a:r>
              <a:rPr lang="en-US" sz="2800" dirty="0">
                <a:latin typeface="+mj-lt"/>
              </a:rPr>
              <a:t>(): Generates a pair plot to visualize relationships between variables.</a:t>
            </a:r>
          </a:p>
          <a:p>
            <a:r>
              <a:rPr lang="en-US" sz="2800" dirty="0">
                <a:latin typeface="+mj-lt"/>
              </a:rPr>
              <a:t>•	</a:t>
            </a:r>
            <a:r>
              <a:rPr lang="en-US" sz="2800" dirty="0" err="1">
                <a:latin typeface="+mj-lt"/>
              </a:rPr>
              <a:t>MinMaxScaler</a:t>
            </a:r>
            <a:r>
              <a:rPr lang="en-US" sz="2800" dirty="0">
                <a:latin typeface="+mj-lt"/>
              </a:rPr>
              <a:t>(): Creates a </a:t>
            </a:r>
            <a:r>
              <a:rPr lang="en-US" sz="2800" dirty="0" err="1">
                <a:latin typeface="+mj-lt"/>
              </a:rPr>
              <a:t>MinMaxScaler</a:t>
            </a:r>
            <a:r>
              <a:rPr lang="en-US" sz="2800" dirty="0">
                <a:latin typeface="+mj-lt"/>
              </a:rPr>
              <a:t> object for scaling numerical features.</a:t>
            </a:r>
          </a:p>
          <a:p>
            <a:r>
              <a:rPr lang="en-US" sz="2800" dirty="0">
                <a:latin typeface="+mj-lt"/>
              </a:rPr>
              <a:t>•	transform(): Transforms data using a fitted scaler or transformer.</a:t>
            </a:r>
          </a:p>
          <a:p>
            <a:r>
              <a:rPr lang="en-US" sz="2800" dirty="0">
                <a:latin typeface="+mj-lt"/>
              </a:rPr>
              <a:t>•	</a:t>
            </a:r>
            <a:r>
              <a:rPr lang="en-US" sz="2800" dirty="0" err="1">
                <a:latin typeface="+mj-lt"/>
              </a:rPr>
              <a:t>loc</a:t>
            </a:r>
            <a:r>
              <a:rPr lang="en-US" sz="2800" dirty="0">
                <a:latin typeface="+mj-lt"/>
              </a:rPr>
              <a:t>[]: Accesses a group of rows and columns by labels.</a:t>
            </a:r>
          </a:p>
          <a:p>
            <a:r>
              <a:rPr lang="en-US" sz="2800" dirty="0">
                <a:latin typeface="+mj-lt"/>
              </a:rPr>
              <a:t>•	</a:t>
            </a:r>
            <a:r>
              <a:rPr lang="en-US" sz="2800" dirty="0" err="1">
                <a:latin typeface="+mj-lt"/>
              </a:rPr>
              <a:t>SelectKBest</a:t>
            </a:r>
            <a:r>
              <a:rPr lang="en-US" sz="2800" dirty="0">
                <a:latin typeface="+mj-lt"/>
              </a:rPr>
              <a:t>(): Selects features based on the k highest scores.</a:t>
            </a:r>
          </a:p>
          <a:p>
            <a:r>
              <a:rPr lang="en-US" sz="2800" dirty="0">
                <a:latin typeface="+mj-lt"/>
              </a:rPr>
              <a:t>•	fit(): Fits a feature selector to data.</a:t>
            </a:r>
          </a:p>
          <a:p>
            <a:r>
              <a:rPr lang="en-US" sz="2800" dirty="0">
                <a:latin typeface="+mj-lt"/>
              </a:rPr>
              <a:t>•	transform(): Transforms data using a fitted feature selector.</a:t>
            </a:r>
          </a:p>
          <a:p>
            <a:r>
              <a:rPr lang="en-US" sz="2800" dirty="0">
                <a:latin typeface="+mj-lt"/>
              </a:rPr>
              <a:t>•	</a:t>
            </a:r>
            <a:r>
              <a:rPr lang="en-US" sz="2800" dirty="0" err="1">
                <a:latin typeface="+mj-lt"/>
              </a:rPr>
              <a:t>get_support</a:t>
            </a:r>
            <a:r>
              <a:rPr lang="en-US" sz="2800" dirty="0">
                <a:latin typeface="+mj-lt"/>
              </a:rPr>
              <a:t>(): Returns a </a:t>
            </a:r>
            <a:r>
              <a:rPr lang="en-US" sz="2800" dirty="0" err="1">
                <a:latin typeface="+mj-lt"/>
              </a:rPr>
              <a:t>boolean</a:t>
            </a:r>
            <a:r>
              <a:rPr lang="en-US" sz="2800" dirty="0">
                <a:latin typeface="+mj-lt"/>
              </a:rPr>
              <a:t> mask indicating selected features.</a:t>
            </a:r>
          </a:p>
          <a:p>
            <a:r>
              <a:rPr lang="en-US" sz="2800" dirty="0">
                <a:latin typeface="+mj-lt"/>
              </a:rPr>
              <a:t>•	drop(): Removes rows or columns from a </a:t>
            </a:r>
            <a:r>
              <a:rPr lang="en-US" sz="2800" dirty="0" err="1">
                <a:latin typeface="+mj-lt"/>
              </a:rPr>
              <a:t>DataFrame</a:t>
            </a:r>
            <a:r>
              <a:rPr lang="en-US" sz="2800" dirty="0">
                <a:latin typeface="+mj-lt"/>
              </a:rPr>
              <a:t>.</a:t>
            </a:r>
          </a:p>
          <a:p>
            <a:r>
              <a:rPr lang="en-US" sz="2800" dirty="0">
                <a:latin typeface="+mj-lt"/>
              </a:rPr>
              <a:t>•	</a:t>
            </a:r>
            <a:r>
              <a:rPr lang="en-US" sz="2800" dirty="0" err="1">
                <a:latin typeface="+mj-lt"/>
              </a:rPr>
              <a:t>SelectFromModel</a:t>
            </a:r>
            <a:r>
              <a:rPr lang="en-US" sz="2800" dirty="0">
                <a:latin typeface="+mj-lt"/>
              </a:rPr>
              <a:t>(): Selects features based on importance weights from a model.</a:t>
            </a:r>
          </a:p>
          <a:p>
            <a:r>
              <a:rPr lang="en-US" sz="2800" dirty="0">
                <a:latin typeface="+mj-lt"/>
              </a:rPr>
              <a:t>•	</a:t>
            </a:r>
            <a:r>
              <a:rPr lang="en-US" sz="2800" dirty="0" err="1">
                <a:latin typeface="+mj-lt"/>
              </a:rPr>
              <a:t>feature_importances</a:t>
            </a:r>
            <a:r>
              <a:rPr lang="en-US" sz="2800" dirty="0">
                <a:latin typeface="+mj-lt"/>
              </a:rPr>
              <a:t>_: Returns feature importance scores from a fitted model.</a:t>
            </a:r>
          </a:p>
          <a:p>
            <a:r>
              <a:rPr lang="en-US" sz="2800" dirty="0">
                <a:latin typeface="+mj-lt"/>
              </a:rPr>
              <a:t>•	</a:t>
            </a:r>
            <a:r>
              <a:rPr lang="en-US" sz="2800" dirty="0" err="1">
                <a:latin typeface="+mj-lt"/>
              </a:rPr>
              <a:t>train_test_split</a:t>
            </a:r>
            <a:r>
              <a:rPr lang="en-US" sz="2800" dirty="0">
                <a:latin typeface="+mj-lt"/>
              </a:rPr>
              <a:t>(): Splits data into training and testing sets.</a:t>
            </a:r>
          </a:p>
          <a:p>
            <a:r>
              <a:rPr lang="en-US" sz="2800" dirty="0">
                <a:latin typeface="+mj-lt"/>
              </a:rPr>
              <a:t>•	</a:t>
            </a:r>
            <a:r>
              <a:rPr lang="en-US" sz="2800" dirty="0" err="1">
                <a:latin typeface="+mj-lt"/>
              </a:rPr>
              <a:t>MLPClassifier</a:t>
            </a:r>
            <a:r>
              <a:rPr lang="en-US" sz="2800" dirty="0">
                <a:latin typeface="+mj-lt"/>
              </a:rPr>
              <a:t>(): Creates a Multi-Layer Perceptron (neural network) classifier.</a:t>
            </a:r>
          </a:p>
          <a:p>
            <a:r>
              <a:rPr lang="en-US" sz="2800" dirty="0">
                <a:latin typeface="+mj-lt"/>
              </a:rPr>
              <a:t>•	SVC(): Creates a Support Vector Classifier.</a:t>
            </a:r>
          </a:p>
          <a:p>
            <a:r>
              <a:rPr lang="en-US" sz="2800" dirty="0">
                <a:latin typeface="+mj-lt"/>
              </a:rPr>
              <a:t>•	predict(): Predicts target values using a trained model.</a:t>
            </a:r>
          </a:p>
          <a:p>
            <a:r>
              <a:rPr lang="en-US" sz="2800" dirty="0">
                <a:latin typeface="+mj-lt"/>
              </a:rPr>
              <a:t>•	</a:t>
            </a:r>
            <a:r>
              <a:rPr lang="en-US" sz="2800" dirty="0" err="1">
                <a:latin typeface="+mj-lt"/>
              </a:rPr>
              <a:t>accuracy_score</a:t>
            </a:r>
            <a:r>
              <a:rPr lang="en-US" sz="2800" dirty="0">
                <a:latin typeface="+mj-lt"/>
              </a:rPr>
              <a:t>(): Calculates the accuracy score of model predictions.</a:t>
            </a:r>
          </a:p>
        </p:txBody>
      </p:sp>
    </p:spTree>
    <p:extLst>
      <p:ext uri="{BB962C8B-B14F-4D97-AF65-F5344CB8AC3E}">
        <p14:creationId xmlns:p14="http://schemas.microsoft.com/office/powerpoint/2010/main" val="3114091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36482" y="0"/>
            <a:ext cx="5336745" cy="10731949"/>
            <a:chOff x="0" y="0"/>
            <a:chExt cx="6936048" cy="13948075"/>
          </a:xfrm>
        </p:grpSpPr>
        <p:sp>
          <p:nvSpPr>
            <p:cNvPr id="3" name="Freeform 3"/>
            <p:cNvSpPr/>
            <p:nvPr/>
          </p:nvSpPr>
          <p:spPr>
            <a:xfrm>
              <a:off x="0" y="0"/>
              <a:ext cx="6936048" cy="13948029"/>
            </a:xfrm>
            <a:custGeom>
              <a:avLst/>
              <a:gdLst/>
              <a:ahLst/>
              <a:cxnLst/>
              <a:rect l="l" t="t" r="r" b="b"/>
              <a:pathLst>
                <a:path w="6936048" h="13948029">
                  <a:moveTo>
                    <a:pt x="0" y="0"/>
                  </a:moveTo>
                  <a:lnTo>
                    <a:pt x="6936048" y="0"/>
                  </a:lnTo>
                  <a:lnTo>
                    <a:pt x="6936048" y="13948029"/>
                  </a:lnTo>
                  <a:lnTo>
                    <a:pt x="0" y="13948029"/>
                  </a:lnTo>
                  <a:lnTo>
                    <a:pt x="0" y="0"/>
                  </a:lnTo>
                  <a:close/>
                </a:path>
              </a:pathLst>
            </a:custGeom>
            <a:blipFill>
              <a:blip r:embed="rId2"/>
              <a:stretch>
                <a:fillRect l="-50547" r="-50547"/>
              </a:stretch>
            </a:blipFill>
          </p:spPr>
        </p:sp>
      </p:grpSp>
      <p:grpSp>
        <p:nvGrpSpPr>
          <p:cNvPr id="4" name="Group 4"/>
          <p:cNvGrpSpPr/>
          <p:nvPr/>
        </p:nvGrpSpPr>
        <p:grpSpPr>
          <a:xfrm>
            <a:off x="4990839" y="483453"/>
            <a:ext cx="1090495" cy="1090495"/>
            <a:chOff x="0" y="0"/>
            <a:chExt cx="1453993" cy="1453993"/>
          </a:xfrm>
        </p:grpSpPr>
        <p:sp>
          <p:nvSpPr>
            <p:cNvPr id="5" name="TextBox 5"/>
            <p:cNvSpPr txBox="1"/>
            <p:nvPr/>
          </p:nvSpPr>
          <p:spPr>
            <a:xfrm>
              <a:off x="422438" y="400888"/>
              <a:ext cx="528675" cy="633050"/>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01</a:t>
              </a:r>
            </a:p>
          </p:txBody>
        </p:sp>
        <p:sp>
          <p:nvSpPr>
            <p:cNvPr id="6" name="Freeform 6"/>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7" name="TextBox 7"/>
          <p:cNvSpPr txBox="1"/>
          <p:nvPr/>
        </p:nvSpPr>
        <p:spPr>
          <a:xfrm>
            <a:off x="6206453" y="557252"/>
            <a:ext cx="55131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INTRODUCTION</a:t>
            </a:r>
          </a:p>
        </p:txBody>
      </p:sp>
      <p:sp>
        <p:nvSpPr>
          <p:cNvPr id="8" name="TextBox 8"/>
          <p:cNvSpPr txBox="1"/>
          <p:nvPr/>
        </p:nvSpPr>
        <p:spPr>
          <a:xfrm>
            <a:off x="5607021" y="2180890"/>
            <a:ext cx="12225152" cy="6283771"/>
          </a:xfrm>
          <a:prstGeom prst="rect">
            <a:avLst/>
          </a:prstGeom>
        </p:spPr>
        <p:txBody>
          <a:bodyPr lIns="0" tIns="0" rIns="0" bIns="0" rtlCol="0" anchor="t">
            <a:spAutoFit/>
          </a:bodyPr>
          <a:lstStyle/>
          <a:p>
            <a:pPr algn="just">
              <a:lnSpc>
                <a:spcPts val="4941"/>
              </a:lnSpc>
            </a:pPr>
            <a:r>
              <a:rPr lang="en-US" sz="4046" spc="36" dirty="0">
                <a:solidFill>
                  <a:srgbClr val="000000"/>
                </a:solidFill>
                <a:latin typeface="ITC Avant Garde Gothic Bold"/>
                <a:ea typeface="ITC Avant Garde Gothic Bold"/>
                <a:cs typeface="ITC Avant Garde Gothic Bold"/>
                <a:sym typeface="ITC Avant Garde Gothic Bold"/>
              </a:rPr>
              <a:t>⚬Rainfall prediction is vital for agriculture, water management, disaster preparedness, and urban planning, helping to mitigate floods and droughts.</a:t>
            </a:r>
          </a:p>
          <a:p>
            <a:pPr algn="just">
              <a:lnSpc>
                <a:spcPts val="4941"/>
              </a:lnSpc>
            </a:pPr>
            <a:endParaRPr lang="en-US" sz="4046" spc="36" dirty="0">
              <a:solidFill>
                <a:srgbClr val="000000"/>
              </a:solidFill>
              <a:latin typeface="ITC Avant Garde Gothic Bold"/>
              <a:ea typeface="ITC Avant Garde Gothic Bold"/>
              <a:cs typeface="ITC Avant Garde Gothic Bold"/>
              <a:sym typeface="ITC Avant Garde Gothic Bold"/>
            </a:endParaRPr>
          </a:p>
          <a:p>
            <a:pPr algn="just">
              <a:lnSpc>
                <a:spcPts val="4941"/>
              </a:lnSpc>
            </a:pPr>
            <a:r>
              <a:rPr lang="en-US" sz="4046" spc="36" dirty="0">
                <a:solidFill>
                  <a:srgbClr val="000000"/>
                </a:solidFill>
                <a:latin typeface="ITC Avant Garde Gothic Bold"/>
                <a:ea typeface="ITC Avant Garde Gothic Bold"/>
                <a:cs typeface="ITC Avant Garde Gothic Bold"/>
                <a:sym typeface="ITC Avant Garde Gothic Bold"/>
              </a:rPr>
              <a:t>⚬Make accurate rainfall predictions than traditional methods.</a:t>
            </a:r>
          </a:p>
          <a:p>
            <a:pPr algn="just">
              <a:lnSpc>
                <a:spcPts val="4941"/>
              </a:lnSpc>
            </a:pPr>
            <a:endParaRPr lang="en-US" sz="4046" spc="36" dirty="0">
              <a:solidFill>
                <a:srgbClr val="000000"/>
              </a:solidFill>
              <a:latin typeface="ITC Avant Garde Gothic Bold"/>
              <a:ea typeface="ITC Avant Garde Gothic Bold"/>
              <a:cs typeface="ITC Avant Garde Gothic Bold"/>
              <a:sym typeface="ITC Avant Garde Gothic Bold"/>
            </a:endParaRPr>
          </a:p>
          <a:p>
            <a:pPr algn="just">
              <a:lnSpc>
                <a:spcPts val="4941"/>
              </a:lnSpc>
              <a:spcBef>
                <a:spcPct val="0"/>
              </a:spcBef>
            </a:pPr>
            <a:r>
              <a:rPr lang="en-US" sz="4046" spc="38" dirty="0">
                <a:solidFill>
                  <a:srgbClr val="000000"/>
                </a:solidFill>
                <a:latin typeface="ITC Avant Garde Gothic Bold"/>
                <a:ea typeface="ITC Avant Garde Gothic Bold"/>
                <a:cs typeface="ITC Avant Garde Gothic Bold"/>
                <a:sym typeface="ITC Avant Garde Gothic Bold"/>
              </a:rPr>
              <a:t>⚬Use machine learning techniques to forecast whether it rains or not. </a:t>
            </a:r>
          </a:p>
        </p:txBody>
      </p:sp>
    </p:spTree>
  </p:cSld>
  <p:clrMapOvr>
    <a:masterClrMapping/>
  </p:clrMapOvr>
  <p:transition spd="slow">
    <p:push/>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533400" y="229969"/>
            <a:ext cx="4730013"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PROJECT PIPELINE</a:t>
            </a:r>
            <a:r>
              <a:rPr kumimoji="0" lang="en-US" altLang="en-US" sz="4800" b="0" i="0" u="none" strike="noStrike" cap="none" normalizeH="0" baseline="0" dirty="0">
                <a:ln>
                  <a:noFill/>
                </a:ln>
                <a:solidFill>
                  <a:schemeClr val="tx1"/>
                </a:solidFill>
                <a:effectLst/>
                <a:latin typeface="+mj-lt"/>
              </a:rPr>
              <a:t> </a:t>
            </a: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3200400" y="914400"/>
            <a:ext cx="11049000" cy="9448800"/>
          </a:xfrm>
          <a:prstGeom prst="rect">
            <a:avLst/>
          </a:prstGeom>
        </p:spPr>
      </p:pic>
    </p:spTree>
    <p:extLst>
      <p:ext uri="{BB962C8B-B14F-4D97-AF65-F5344CB8AC3E}">
        <p14:creationId xmlns:p14="http://schemas.microsoft.com/office/powerpoint/2010/main" val="42087304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266122" y="37356"/>
            <a:ext cx="20574000" cy="94487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0" rIns="0" bIns="0" numCol="1" anchor="ctr" anchorCtr="0" compatLnSpc="1">
            <a:prstTxWarp prst="textNoShape">
              <a:avLst/>
            </a:prstTxWarp>
            <a:spAutoFit/>
          </a:bodyPr>
          <a:lstStyle/>
          <a:p>
            <a:pPr marL="1828800" marR="0" lvl="4" indent="0" algn="l" defTabSz="914400" rtl="0" eaLnBrk="0" fontAlgn="base" latinLnBrk="0" hangingPunct="0">
              <a:lnSpc>
                <a:spcPct val="100000"/>
              </a:lnSpc>
              <a:spcBef>
                <a:spcPct val="0"/>
              </a:spcBef>
              <a:spcAft>
                <a:spcPct val="0"/>
              </a:spcAft>
              <a:buClrTx/>
              <a:buSzTx/>
              <a:tabLst/>
            </a:pPr>
            <a:r>
              <a:rPr kumimoji="0" lang="en-US" altLang="en-US" sz="5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TIMELINE</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project synopsis with Journal Papers - 22.07.2024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Project proposal approval - 26.07.2024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Presenting project proposal before the Approval Committee - 29.07.2024 &amp; 30.07.2024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Initial report submission - 12.08.2024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Analysis and design report submission - 16.08.2024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First Project Presentation - 21.08.2024 &amp; 23.08.2024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 - 30.08.2024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II - 26.09.2024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Interim Project Presentation - 30.09.2024 &amp; 01.10.2024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III - 18.10.2024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the project report to the guide - 28.10.2024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Final project presentation - 28.10.2024 &amp; 29.10.2024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project report after corrections - 01.11.2024</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7325341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784942" y="4229100"/>
            <a:ext cx="6308330" cy="1569660"/>
          </a:xfrm>
          <a:prstGeom prst="rect">
            <a:avLst/>
          </a:prstGeom>
          <a:noFill/>
        </p:spPr>
        <p:txBody>
          <a:bodyPr wrap="none" lIns="91440" tIns="45720" rIns="91440" bIns="45720">
            <a:spAutoFit/>
          </a:bodyPr>
          <a:lstStyle/>
          <a:p>
            <a:pPr algn="ctr"/>
            <a:r>
              <a:rPr lang="en-US" sz="9600" b="1" cap="none" spc="0" dirty="0">
                <a:ln w="0"/>
                <a:effectLst>
                  <a:outerShdw blurRad="38100" dist="25400" dir="5400000" algn="ctr" rotWithShape="0">
                    <a:srgbClr val="6E747A">
                      <a:alpha val="43000"/>
                    </a:srgbClr>
                  </a:outerShdw>
                </a:effectLst>
              </a:rPr>
              <a:t>THANK YOU</a:t>
            </a:r>
          </a:p>
        </p:txBody>
      </p:sp>
    </p:spTree>
    <p:extLst>
      <p:ext uri="{BB962C8B-B14F-4D97-AF65-F5344CB8AC3E}">
        <p14:creationId xmlns:p14="http://schemas.microsoft.com/office/powerpoint/2010/main" val="29236681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7A3D61D-F41F-62FD-929B-05557A321EE7}"/>
              </a:ext>
            </a:extLst>
          </p:cNvPr>
          <p:cNvSpPr txBox="1"/>
          <p:nvPr/>
        </p:nvSpPr>
        <p:spPr>
          <a:xfrm>
            <a:off x="304800" y="266700"/>
            <a:ext cx="5257800" cy="584775"/>
          </a:xfrm>
          <a:prstGeom prst="rect">
            <a:avLst/>
          </a:prstGeom>
          <a:noFill/>
        </p:spPr>
        <p:txBody>
          <a:bodyPr wrap="square" rtlCol="0">
            <a:spAutoFit/>
          </a:bodyPr>
          <a:lstStyle/>
          <a:p>
            <a:r>
              <a:rPr lang="en-US" sz="3200" b="1" dirty="0"/>
              <a:t>MODIFIED PIPELINE</a:t>
            </a:r>
            <a:endParaRPr lang="en-IN" sz="3200" b="1" dirty="0"/>
          </a:p>
        </p:txBody>
      </p:sp>
      <p:pic>
        <p:nvPicPr>
          <p:cNvPr id="4" name="Picture 3">
            <a:extLst>
              <a:ext uri="{FF2B5EF4-FFF2-40B4-BE49-F238E27FC236}">
                <a16:creationId xmlns:a16="http://schemas.microsoft.com/office/drawing/2014/main" id="{FEF14580-7FA6-BA2C-F960-965823FE7D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5734" y="0"/>
            <a:ext cx="6836531" cy="10172700"/>
          </a:xfrm>
          <a:prstGeom prst="rect">
            <a:avLst/>
          </a:prstGeom>
        </p:spPr>
      </p:pic>
      <p:cxnSp>
        <p:nvCxnSpPr>
          <p:cNvPr id="7" name="Straight Connector 6">
            <a:extLst>
              <a:ext uri="{FF2B5EF4-FFF2-40B4-BE49-F238E27FC236}">
                <a16:creationId xmlns:a16="http://schemas.microsoft.com/office/drawing/2014/main" id="{0446B48D-87CF-F188-ED8F-559BC247D2AD}"/>
              </a:ext>
            </a:extLst>
          </p:cNvPr>
          <p:cNvCxnSpPr/>
          <p:nvPr/>
        </p:nvCxnSpPr>
        <p:spPr>
          <a:xfrm>
            <a:off x="5725734" y="8648700"/>
            <a:ext cx="0" cy="381000"/>
          </a:xfrm>
          <a:prstGeom prst="line">
            <a:avLst/>
          </a:prstGeom>
          <a:effectLst>
            <a:innerShdw blurRad="114300">
              <a:prstClr val="black"/>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435588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ED1C87-5AB7-9F2C-5386-6694D83F462E}"/>
              </a:ext>
            </a:extLst>
          </p:cNvPr>
          <p:cNvSpPr txBox="1"/>
          <p:nvPr/>
        </p:nvSpPr>
        <p:spPr>
          <a:xfrm>
            <a:off x="381000" y="266700"/>
            <a:ext cx="11201400" cy="646331"/>
          </a:xfrm>
          <a:prstGeom prst="rect">
            <a:avLst/>
          </a:prstGeom>
          <a:noFill/>
        </p:spPr>
        <p:txBody>
          <a:bodyPr wrap="square" rtlCol="0">
            <a:spAutoFit/>
          </a:bodyPr>
          <a:lstStyle/>
          <a:p>
            <a:r>
              <a:rPr lang="en-US" sz="3600" b="1" dirty="0"/>
              <a:t>Replaced oversampling by smote to balance the dataset</a:t>
            </a:r>
            <a:endParaRPr lang="en-IN" sz="3600" b="1" dirty="0"/>
          </a:p>
        </p:txBody>
      </p:sp>
      <p:pic>
        <p:nvPicPr>
          <p:cNvPr id="3" name="Picture 2">
            <a:extLst>
              <a:ext uri="{FF2B5EF4-FFF2-40B4-BE49-F238E27FC236}">
                <a16:creationId xmlns:a16="http://schemas.microsoft.com/office/drawing/2014/main" id="{45D01A79-340C-3CC8-A51F-98D2F37F7D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799" y="1399308"/>
            <a:ext cx="5840880" cy="5344392"/>
          </a:xfrm>
          <a:prstGeom prst="rect">
            <a:avLst/>
          </a:prstGeom>
        </p:spPr>
      </p:pic>
      <p:pic>
        <p:nvPicPr>
          <p:cNvPr id="4" name="Picture 3">
            <a:extLst>
              <a:ext uri="{FF2B5EF4-FFF2-40B4-BE49-F238E27FC236}">
                <a16:creationId xmlns:a16="http://schemas.microsoft.com/office/drawing/2014/main" id="{23638DF9-5920-6A62-90A5-0A7555C4E54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20400" y="4991100"/>
            <a:ext cx="5562600" cy="5196742"/>
          </a:xfrm>
          <a:prstGeom prst="rect">
            <a:avLst/>
          </a:prstGeom>
        </p:spPr>
      </p:pic>
      <p:sp>
        <p:nvSpPr>
          <p:cNvPr id="6" name="TextBox 5">
            <a:extLst>
              <a:ext uri="{FF2B5EF4-FFF2-40B4-BE49-F238E27FC236}">
                <a16:creationId xmlns:a16="http://schemas.microsoft.com/office/drawing/2014/main" id="{80DA24DB-99FD-4F9C-6D2F-04558FEE7857}"/>
              </a:ext>
            </a:extLst>
          </p:cNvPr>
          <p:cNvSpPr txBox="1"/>
          <p:nvPr/>
        </p:nvSpPr>
        <p:spPr>
          <a:xfrm>
            <a:off x="7086600" y="1239381"/>
            <a:ext cx="7848600" cy="3631379"/>
          </a:xfrm>
          <a:prstGeom prst="rect">
            <a:avLst/>
          </a:prstGeom>
          <a:noFill/>
        </p:spPr>
        <p:txBody>
          <a:bodyPr wrap="square">
            <a:spAutoFit/>
          </a:bodyPr>
          <a:lstStyle/>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Kind of Plot</a:t>
            </a:r>
            <a:r>
              <a:rPr lang="en-US" sz="2400" dirty="0">
                <a:effectLst/>
                <a:latin typeface="+mj-lt"/>
                <a:ea typeface="Calibri" panose="020F0502020204030204" pitchFamily="34" charset="0"/>
                <a:cs typeface="Times New Roman" panose="02020603050405020304" pitchFamily="18" charset="0"/>
              </a:rPr>
              <a:t>: Bar plot (kind='bar')</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X-label</a:t>
            </a:r>
            <a:r>
              <a:rPr lang="en-US" sz="2400" dirty="0">
                <a:effectLst/>
                <a:latin typeface="+mj-lt"/>
                <a:ea typeface="Calibri" panose="020F0502020204030204" pitchFamily="34" charset="0"/>
                <a:cs typeface="Times New Roman" panose="02020603050405020304" pitchFamily="18" charset="0"/>
              </a:rPr>
              <a:t>: the x-label represents the two classes of '</a:t>
            </a:r>
            <a:r>
              <a:rPr lang="en-US" sz="2400" dirty="0" err="1">
                <a:effectLst/>
                <a:latin typeface="+mj-lt"/>
                <a:ea typeface="Calibri" panose="020F0502020204030204" pitchFamily="34" charset="0"/>
                <a:cs typeface="Times New Roman" panose="02020603050405020304" pitchFamily="18" charset="0"/>
              </a:rPr>
              <a:t>RainTomorrow</a:t>
            </a:r>
            <a:r>
              <a:rPr lang="en-US" sz="2400" dirty="0">
                <a:effectLst/>
                <a:latin typeface="+mj-lt"/>
                <a:ea typeface="Calibri" panose="020F0502020204030204" pitchFamily="34" charset="0"/>
                <a:cs typeface="Times New Roman" panose="02020603050405020304" pitchFamily="18" charset="0"/>
              </a:rPr>
              <a:t>': 'No' (represented as 0) and 'Yes' (represented as 1). </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Y-label</a:t>
            </a:r>
            <a:r>
              <a:rPr lang="en-US" sz="2400" dirty="0">
                <a:effectLst/>
                <a:latin typeface="+mj-lt"/>
                <a:ea typeface="Calibri" panose="020F0502020204030204" pitchFamily="34" charset="0"/>
                <a:cs typeface="Times New Roman" panose="02020603050405020304" pitchFamily="18" charset="0"/>
              </a:rPr>
              <a:t>: </a:t>
            </a:r>
            <a:r>
              <a:rPr lang="en-US" sz="2400" dirty="0" err="1">
                <a:effectLst/>
                <a:latin typeface="+mj-lt"/>
                <a:ea typeface="Calibri" panose="020F0502020204030204" pitchFamily="34" charset="0"/>
                <a:cs typeface="Times New Roman" panose="02020603050405020304" pitchFamily="18" charset="0"/>
              </a:rPr>
              <a:t>Ithe</a:t>
            </a:r>
            <a:r>
              <a:rPr lang="en-US" sz="2400" dirty="0">
                <a:effectLst/>
                <a:latin typeface="+mj-lt"/>
                <a:ea typeface="Calibri" panose="020F0502020204030204" pitchFamily="34" charset="0"/>
                <a:cs typeface="Times New Roman" panose="02020603050405020304" pitchFamily="18" charset="0"/>
              </a:rPr>
              <a:t> y-label represents the normalized count or proportion of each class.</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spcAft>
                <a:spcPts val="800"/>
              </a:spcAft>
            </a:pPr>
            <a:r>
              <a:rPr lang="en-US" sz="2400" b="1" dirty="0">
                <a:effectLst/>
                <a:latin typeface="+mj-lt"/>
                <a:ea typeface="Calibri" panose="020F0502020204030204" pitchFamily="34" charset="0"/>
                <a:cs typeface="Times New Roman" panose="02020603050405020304" pitchFamily="18" charset="0"/>
              </a:rPr>
              <a:t>Legend</a:t>
            </a:r>
            <a:r>
              <a:rPr lang="en-US" sz="2400" dirty="0">
                <a:effectLst/>
                <a:latin typeface="+mj-lt"/>
                <a:ea typeface="Calibri" panose="020F0502020204030204" pitchFamily="34" charset="0"/>
                <a:cs typeface="Times New Roman" panose="02020603050405020304" pitchFamily="18" charset="0"/>
              </a:rPr>
              <a:t>: No explicit legend is used, but the colors of the bars (</a:t>
            </a:r>
            <a:r>
              <a:rPr lang="en-US" sz="2400" dirty="0" err="1">
                <a:effectLst/>
                <a:latin typeface="+mj-lt"/>
                <a:ea typeface="Calibri" panose="020F0502020204030204" pitchFamily="34" charset="0"/>
                <a:cs typeface="Times New Roman" panose="02020603050405020304" pitchFamily="18" charset="0"/>
              </a:rPr>
              <a:t>skyblue</a:t>
            </a:r>
            <a:r>
              <a:rPr lang="en-US" sz="2400" dirty="0">
                <a:effectLst/>
                <a:latin typeface="+mj-lt"/>
                <a:ea typeface="Calibri" panose="020F0502020204030204" pitchFamily="34" charset="0"/>
                <a:cs typeface="Times New Roman" panose="02020603050405020304" pitchFamily="18" charset="0"/>
              </a:rPr>
              <a:t> for 'No' and navy for 'Yes') differentiate the classes. </a:t>
            </a:r>
            <a:endParaRPr lang="en-IN" sz="2400" dirty="0">
              <a:effectLst/>
              <a:latin typeface="+mj-lt"/>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7333D468-64AF-718B-64F2-EF6000805218}"/>
              </a:ext>
            </a:extLst>
          </p:cNvPr>
          <p:cNvSpPr txBox="1"/>
          <p:nvPr/>
        </p:nvSpPr>
        <p:spPr>
          <a:xfrm>
            <a:off x="695240" y="7810500"/>
            <a:ext cx="9144000" cy="1380378"/>
          </a:xfrm>
          <a:prstGeom prst="rect">
            <a:avLst/>
          </a:prstGeom>
          <a:noFill/>
        </p:spPr>
        <p:txBody>
          <a:bodyPr wrap="square">
            <a:spAutoFit/>
          </a:bodyPr>
          <a:lstStyle/>
          <a:p>
            <a:pPr indent="457200" algn="just">
              <a:lnSpc>
                <a:spcPct val="107000"/>
              </a:lnSpc>
              <a:spcAft>
                <a:spcPts val="800"/>
              </a:spcAft>
            </a:pPr>
            <a:r>
              <a:rPr lang="en-US" sz="4000" dirty="0">
                <a:effectLst/>
                <a:latin typeface="+mj-lt"/>
                <a:ea typeface="Calibri" panose="020F0502020204030204" pitchFamily="34" charset="0"/>
                <a:cs typeface="Times New Roman" panose="02020603050405020304" pitchFamily="18" charset="0"/>
              </a:rPr>
              <a:t>After smote , the number of instances </a:t>
            </a:r>
            <a:r>
              <a:rPr lang="en-US" sz="4000" dirty="0">
                <a:latin typeface="+mj-lt"/>
                <a:ea typeface="Calibri" panose="020F0502020204030204" pitchFamily="34" charset="0"/>
                <a:cs typeface="Times New Roman" panose="02020603050405020304" pitchFamily="18" charset="0"/>
              </a:rPr>
              <a:t>    </a:t>
            </a:r>
            <a:r>
              <a:rPr lang="en-US" sz="4000" dirty="0">
                <a:effectLst/>
                <a:latin typeface="+mj-lt"/>
                <a:ea typeface="Calibri" panose="020F0502020204030204" pitchFamily="34" charset="0"/>
                <a:cs typeface="Times New Roman" panose="02020603050405020304" pitchFamily="18" charset="0"/>
              </a:rPr>
              <a:t>became </a:t>
            </a:r>
            <a:r>
              <a:rPr lang="en-IN" sz="4000" dirty="0">
                <a:effectLst/>
                <a:latin typeface="+mj-lt"/>
                <a:ea typeface="Calibri" panose="020F0502020204030204" pitchFamily="34" charset="0"/>
                <a:cs typeface="Times New Roman" panose="02020603050405020304" pitchFamily="18" charset="0"/>
              </a:rPr>
              <a:t>220632.</a:t>
            </a:r>
          </a:p>
        </p:txBody>
      </p:sp>
    </p:spTree>
    <p:extLst>
      <p:ext uri="{BB962C8B-B14F-4D97-AF65-F5344CB8AC3E}">
        <p14:creationId xmlns:p14="http://schemas.microsoft.com/office/powerpoint/2010/main" val="131897399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EC0D62-3E8D-A358-8386-3C1861872B5E}"/>
              </a:ext>
            </a:extLst>
          </p:cNvPr>
          <p:cNvSpPr txBox="1"/>
          <p:nvPr/>
        </p:nvSpPr>
        <p:spPr>
          <a:xfrm>
            <a:off x="381000" y="190500"/>
            <a:ext cx="10439400" cy="1586140"/>
          </a:xfrm>
          <a:prstGeom prst="rect">
            <a:avLst/>
          </a:prstGeom>
          <a:noFill/>
        </p:spPr>
        <p:txBody>
          <a:bodyPr wrap="square">
            <a:spAutoFit/>
          </a:bodyPr>
          <a:lstStyle/>
          <a:p>
            <a:pPr fontAlgn="base">
              <a:lnSpc>
                <a:spcPct val="107000"/>
              </a:lnSpc>
              <a:spcAft>
                <a:spcPts val="600"/>
              </a:spcAft>
            </a:pPr>
            <a:r>
              <a:rPr lang="en-US" sz="4400" b="1" dirty="0">
                <a:solidFill>
                  <a:srgbClr val="202214"/>
                </a:solidFill>
                <a:latin typeface="+mj-lt"/>
                <a:ea typeface="Times New Roman" panose="02020603050405020304" pitchFamily="18" charset="0"/>
                <a:cs typeface="Times New Roman" panose="02020603050405020304" pitchFamily="18" charset="0"/>
              </a:rPr>
              <a:t>Feature Selection for Rainfall Prediction</a:t>
            </a:r>
          </a:p>
          <a:p>
            <a:pPr fontAlgn="base">
              <a:lnSpc>
                <a:spcPct val="107000"/>
              </a:lnSpc>
              <a:spcAft>
                <a:spcPts val="600"/>
              </a:spcAft>
            </a:pPr>
            <a:endParaRPr lang="en-US" sz="4400" b="1" dirty="0">
              <a:solidFill>
                <a:srgbClr val="2E74B5"/>
              </a:solidFill>
              <a:effectLst/>
              <a:latin typeface="+mj-lt"/>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C1169E3-C248-161F-653D-05AAB58E74ED}"/>
              </a:ext>
            </a:extLst>
          </p:cNvPr>
          <p:cNvSpPr txBox="1"/>
          <p:nvPr/>
        </p:nvSpPr>
        <p:spPr>
          <a:xfrm>
            <a:off x="457200" y="1789790"/>
            <a:ext cx="12420600" cy="646331"/>
          </a:xfrm>
          <a:prstGeom prst="rect">
            <a:avLst/>
          </a:prstGeom>
          <a:noFill/>
        </p:spPr>
        <p:txBody>
          <a:bodyPr wrap="square" rtlCol="0">
            <a:spAutoFit/>
          </a:bodyPr>
          <a:lstStyle/>
          <a:p>
            <a:r>
              <a:rPr lang="en-US" sz="3600" dirty="0"/>
              <a:t>Using chi square, 10 important features are selected.</a:t>
            </a:r>
            <a:endParaRPr lang="en-IN" sz="3600" dirty="0"/>
          </a:p>
        </p:txBody>
      </p:sp>
      <p:pic>
        <p:nvPicPr>
          <p:cNvPr id="5" name="Picture 4">
            <a:extLst>
              <a:ext uri="{FF2B5EF4-FFF2-40B4-BE49-F238E27FC236}">
                <a16:creationId xmlns:a16="http://schemas.microsoft.com/office/drawing/2014/main" id="{ECBDC868-1211-744A-4D2D-0E2AA453C12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400" y="2857500"/>
            <a:ext cx="10967977" cy="4175760"/>
          </a:xfrm>
          <a:prstGeom prst="rect">
            <a:avLst/>
          </a:prstGeom>
        </p:spPr>
      </p:pic>
      <p:pic>
        <p:nvPicPr>
          <p:cNvPr id="6" name="Picture 5">
            <a:extLst>
              <a:ext uri="{FF2B5EF4-FFF2-40B4-BE49-F238E27FC236}">
                <a16:creationId xmlns:a16="http://schemas.microsoft.com/office/drawing/2014/main" id="{454BA9AE-1A0A-7980-1666-37362A17AF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8648700"/>
            <a:ext cx="12123310" cy="1066800"/>
          </a:xfrm>
          <a:prstGeom prst="rect">
            <a:avLst/>
          </a:prstGeom>
        </p:spPr>
      </p:pic>
      <p:sp>
        <p:nvSpPr>
          <p:cNvPr id="7" name="TextBox 6">
            <a:extLst>
              <a:ext uri="{FF2B5EF4-FFF2-40B4-BE49-F238E27FC236}">
                <a16:creationId xmlns:a16="http://schemas.microsoft.com/office/drawing/2014/main" id="{8D3742BC-B674-B88E-F7CE-1308861BD34B}"/>
              </a:ext>
            </a:extLst>
          </p:cNvPr>
          <p:cNvSpPr txBox="1"/>
          <p:nvPr/>
        </p:nvSpPr>
        <p:spPr>
          <a:xfrm>
            <a:off x="467315" y="7962189"/>
            <a:ext cx="3733800" cy="523220"/>
          </a:xfrm>
          <a:prstGeom prst="rect">
            <a:avLst/>
          </a:prstGeom>
          <a:noFill/>
        </p:spPr>
        <p:txBody>
          <a:bodyPr wrap="square" rtlCol="0">
            <a:spAutoFit/>
          </a:bodyPr>
          <a:lstStyle/>
          <a:p>
            <a:r>
              <a:rPr lang="en-US" sz="2800" dirty="0"/>
              <a:t>Features selected:</a:t>
            </a:r>
            <a:endParaRPr lang="en-IN" sz="2800" dirty="0"/>
          </a:p>
        </p:txBody>
      </p:sp>
    </p:spTree>
    <p:extLst>
      <p:ext uri="{BB962C8B-B14F-4D97-AF65-F5344CB8AC3E}">
        <p14:creationId xmlns:p14="http://schemas.microsoft.com/office/powerpoint/2010/main" val="21999926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D7067D-2393-DBC2-13C6-79F14BAF935F}"/>
              </a:ext>
            </a:extLst>
          </p:cNvPr>
          <p:cNvSpPr txBox="1"/>
          <p:nvPr/>
        </p:nvSpPr>
        <p:spPr>
          <a:xfrm>
            <a:off x="381000" y="190272"/>
            <a:ext cx="12801600" cy="707886"/>
          </a:xfrm>
          <a:prstGeom prst="rect">
            <a:avLst/>
          </a:prstGeom>
          <a:noFill/>
        </p:spPr>
        <p:txBody>
          <a:bodyPr wrap="square" rtlCol="0">
            <a:spAutoFit/>
          </a:bodyPr>
          <a:lstStyle/>
          <a:p>
            <a:r>
              <a:rPr lang="en-US" sz="4000" b="1" dirty="0"/>
              <a:t>MODEL BUILDING</a:t>
            </a:r>
            <a:endParaRPr lang="en-IN" sz="4000" b="1" dirty="0"/>
          </a:p>
        </p:txBody>
      </p:sp>
      <p:sp>
        <p:nvSpPr>
          <p:cNvPr id="3" name="Rectangle 1">
            <a:extLst>
              <a:ext uri="{FF2B5EF4-FFF2-40B4-BE49-F238E27FC236}">
                <a16:creationId xmlns:a16="http://schemas.microsoft.com/office/drawing/2014/main" id="{48DE923D-5727-1D97-874A-9E842E9EF3EC}"/>
              </a:ext>
            </a:extLst>
          </p:cNvPr>
          <p:cNvSpPr>
            <a:spLocks noChangeArrowheads="1"/>
          </p:cNvSpPr>
          <p:nvPr/>
        </p:nvSpPr>
        <p:spPr bwMode="auto">
          <a:xfrm>
            <a:off x="395161" y="1485900"/>
            <a:ext cx="17031049" cy="2077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Dataset is split in to two sets: 80%  of datapoints for training and 20% for testing. </a:t>
            </a:r>
            <a:r>
              <a:rPr kumimoji="0" lang="en-US" altLang="en-US" sz="44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train_test_split</a:t>
            </a:r>
            <a:r>
              <a:rPr kumimoji="0" lang="en-US" altLang="en-US" sz="4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function is used to divide the data into training and testing sets.</a:t>
            </a:r>
            <a:r>
              <a:rPr kumimoji="0" lang="en-US" altLang="en-US" sz="4400" b="0" i="0" u="none" strike="noStrike" cap="none" normalizeH="0" baseline="0" dirty="0">
                <a:ln>
                  <a:noFill/>
                </a:ln>
                <a:solidFill>
                  <a:schemeClr val="tx1"/>
                </a:solidFill>
                <a:effectLst/>
                <a:latin typeface="+mj-lt"/>
              </a:rPr>
              <a:t> </a:t>
            </a:r>
          </a:p>
        </p:txBody>
      </p:sp>
      <p:pic>
        <p:nvPicPr>
          <p:cNvPr id="6" name="Picture 5">
            <a:extLst>
              <a:ext uri="{FF2B5EF4-FFF2-40B4-BE49-F238E27FC236}">
                <a16:creationId xmlns:a16="http://schemas.microsoft.com/office/drawing/2014/main" id="{18A2ED8C-C532-331A-21E1-FFE45CB0A5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882" y="4071788"/>
            <a:ext cx="17814236" cy="2143424"/>
          </a:xfrm>
          <a:prstGeom prst="rect">
            <a:avLst/>
          </a:prstGeom>
        </p:spPr>
      </p:pic>
    </p:spTree>
    <p:extLst>
      <p:ext uri="{BB962C8B-B14F-4D97-AF65-F5344CB8AC3E}">
        <p14:creationId xmlns:p14="http://schemas.microsoft.com/office/powerpoint/2010/main" val="299147038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0231E3-D98B-A4AC-AD2F-325C46B39908}"/>
              </a:ext>
            </a:extLst>
          </p:cNvPr>
          <p:cNvSpPr txBox="1"/>
          <p:nvPr/>
        </p:nvSpPr>
        <p:spPr>
          <a:xfrm>
            <a:off x="381000" y="342900"/>
            <a:ext cx="8229600" cy="923330"/>
          </a:xfrm>
          <a:prstGeom prst="rect">
            <a:avLst/>
          </a:prstGeom>
          <a:noFill/>
        </p:spPr>
        <p:txBody>
          <a:bodyPr wrap="square" rtlCol="0">
            <a:spAutoFit/>
          </a:bodyPr>
          <a:lstStyle/>
          <a:p>
            <a:r>
              <a:rPr lang="en-US" sz="5400" b="1" dirty="0"/>
              <a:t>ANN MODEL</a:t>
            </a:r>
            <a:endParaRPr lang="en-IN" sz="5400" b="1" dirty="0"/>
          </a:p>
        </p:txBody>
      </p:sp>
      <p:sp>
        <p:nvSpPr>
          <p:cNvPr id="3" name="Rectangle 1">
            <a:extLst>
              <a:ext uri="{FF2B5EF4-FFF2-40B4-BE49-F238E27FC236}">
                <a16:creationId xmlns:a16="http://schemas.microsoft.com/office/drawing/2014/main" id="{312021D3-AEAD-7868-342D-D3C4E6AAA34D}"/>
              </a:ext>
            </a:extLst>
          </p:cNvPr>
          <p:cNvSpPr>
            <a:spLocks noChangeArrowheads="1"/>
          </p:cNvSpPr>
          <p:nvPr/>
        </p:nvSpPr>
        <p:spPr bwMode="auto">
          <a:xfrm>
            <a:off x="-2133600" y="2705100"/>
            <a:ext cx="19735800" cy="5586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45720" rIns="91440" bIns="0" numCol="1" anchor="ctr" anchorCtr="0" compatLnSpc="1">
            <a:prstTxWarp prst="textNoShape">
              <a:avLst/>
            </a:prstTxWarp>
            <a:spAutoFit/>
          </a:bodyPr>
          <a:lstStyle/>
          <a:p>
            <a:pPr marL="1828800" marR="0" lvl="4" indent="0" algn="just"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ANN model with the following parameters:</a:t>
            </a:r>
          </a:p>
          <a:p>
            <a:pPr marL="1828800" marR="0" lvl="4" indent="0" algn="just"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=42: Ensures consistent results for reproducibility.</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verbose=1: Prints progress messages during training.</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hidden_layer_sizes</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=(100, 50): Defines a network with two hidden layers containing 100 and 50 neurons, respectively.</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activation='</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relu</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Uses the </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ReLU</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activation function for neurons.</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solver='</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adam</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Employs the Adam optimization algorithm for weight updates.</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6392640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6A6DCB9-1E6C-7F4B-E7BA-2F4F0B87CD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571500"/>
            <a:ext cx="16992600" cy="2982554"/>
          </a:xfrm>
          <a:prstGeom prst="rect">
            <a:avLst/>
          </a:prstGeom>
        </p:spPr>
      </p:pic>
      <p:sp>
        <p:nvSpPr>
          <p:cNvPr id="3" name="Rectangle 1">
            <a:extLst>
              <a:ext uri="{FF2B5EF4-FFF2-40B4-BE49-F238E27FC236}">
                <a16:creationId xmlns:a16="http://schemas.microsoft.com/office/drawing/2014/main" id="{52F513DC-B511-8798-1023-D686F9DAE10B}"/>
              </a:ext>
            </a:extLst>
          </p:cNvPr>
          <p:cNvSpPr>
            <a:spLocks noChangeArrowheads="1"/>
          </p:cNvSpPr>
          <p:nvPr/>
        </p:nvSpPr>
        <p:spPr bwMode="auto">
          <a:xfrm>
            <a:off x="609600" y="4473159"/>
            <a:ext cx="16923734" cy="1708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ANN model on the training data  and this model is used to predict the target variable for the test data .The accuracy of the model  is checked by comparing the predicted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ann_predictions</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6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128E3287-537F-7CB7-842F-6173AA15479A}"/>
              </a:ext>
            </a:extLst>
          </p:cNvPr>
          <p:cNvSpPr>
            <a:spLocks noChangeArrowheads="1"/>
          </p:cNvSpPr>
          <p:nvPr/>
        </p:nvSpPr>
        <p:spPr bwMode="auto">
          <a:xfrm>
            <a:off x="609600" y="7353300"/>
            <a:ext cx="8008283" cy="115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6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0.8789665887903464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0.8817148203805041</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164731602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41234D-4BE8-EE99-54DB-C10101DF6817}"/>
              </a:ext>
            </a:extLst>
          </p:cNvPr>
          <p:cNvSpPr txBox="1"/>
          <p:nvPr/>
        </p:nvSpPr>
        <p:spPr>
          <a:xfrm>
            <a:off x="228600" y="190500"/>
            <a:ext cx="5867400" cy="923330"/>
          </a:xfrm>
          <a:prstGeom prst="rect">
            <a:avLst/>
          </a:prstGeom>
          <a:noFill/>
        </p:spPr>
        <p:txBody>
          <a:bodyPr wrap="square" rtlCol="0">
            <a:spAutoFit/>
          </a:bodyPr>
          <a:lstStyle/>
          <a:p>
            <a:r>
              <a:rPr lang="en-US" sz="5400" b="1" dirty="0"/>
              <a:t>SVM MODEL</a:t>
            </a:r>
            <a:endParaRPr lang="en-IN" sz="5400" b="1" dirty="0"/>
          </a:p>
        </p:txBody>
      </p:sp>
      <p:sp>
        <p:nvSpPr>
          <p:cNvPr id="3" name="Rectangle 1">
            <a:extLst>
              <a:ext uri="{FF2B5EF4-FFF2-40B4-BE49-F238E27FC236}">
                <a16:creationId xmlns:a16="http://schemas.microsoft.com/office/drawing/2014/main" id="{654DCE1E-BA3A-54B2-DE04-532EF5BC0117}"/>
              </a:ext>
            </a:extLst>
          </p:cNvPr>
          <p:cNvSpPr>
            <a:spLocks noChangeArrowheads="1"/>
          </p:cNvSpPr>
          <p:nvPr/>
        </p:nvSpPr>
        <p:spPr bwMode="auto">
          <a:xfrm>
            <a:off x="-1143000" y="2495609"/>
            <a:ext cx="17602200" cy="31239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45720" rIns="91440" bIns="0" numCol="1" anchor="ctr" anchorCtr="0" compatLnSpc="1">
            <a:prstTxWarp prst="textNoShape">
              <a:avLst/>
            </a:prstTxWarp>
            <a:spAutoFit/>
          </a:bodyPr>
          <a:lstStyle/>
          <a:p>
            <a:pPr marL="1371600" marR="0" lvl="3" indent="0" algn="l"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SVM model with the following parameters:</a:t>
            </a:r>
          </a:p>
          <a:p>
            <a:pPr marL="1371600" marR="0" lvl="3" indent="0" algn="l"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5"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=42: Ensures consistent results for reproducibility.</a:t>
            </a:r>
          </a:p>
          <a:p>
            <a:pPr lvl="5" eaLnBrk="0" fontAlgn="base" hangingPunct="0">
              <a:spcBef>
                <a:spcPct val="0"/>
              </a:spcBef>
              <a:spcAft>
                <a:spcPct val="0"/>
              </a:spcAft>
              <a:buFontTx/>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C=1: Sets the </a:t>
            </a:r>
            <a:r>
              <a:rPr kumimoji="0" lang="en-US" altLang="en-US" sz="4000" b="0" i="0" u="none" strike="noStrike" cap="none" normalizeH="0" baseline="0">
                <a:ln>
                  <a:noFill/>
                </a:ln>
                <a:solidFill>
                  <a:schemeClr val="tx1"/>
                </a:solidFill>
                <a:effectLst/>
                <a:latin typeface="+mj-lt"/>
                <a:ea typeface="Times New Roman" panose="02020603050405020304" pitchFamily="18" charset="0"/>
                <a:cs typeface="Times New Roman" panose="02020603050405020304" pitchFamily="18" charset="0"/>
              </a:rPr>
              <a:t>regularization parameter.</a:t>
            </a: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5" eaLnBrk="0" fontAlgn="base" hangingPunct="0">
              <a:spcBef>
                <a:spcPct val="0"/>
              </a:spcBef>
              <a:spcAft>
                <a:spcPct val="0"/>
              </a:spcAft>
              <a:buFontTx/>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kernel='linear': Uses a linear kernel for the SVM.</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132201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47355"/>
            <a:ext cx="18553859" cy="11192486"/>
            <a:chOff x="0" y="0"/>
            <a:chExt cx="24738479" cy="14923315"/>
          </a:xfrm>
        </p:grpSpPr>
        <p:sp>
          <p:nvSpPr>
            <p:cNvPr id="3" name="Freeform 3"/>
            <p:cNvSpPr/>
            <p:nvPr/>
          </p:nvSpPr>
          <p:spPr>
            <a:xfrm>
              <a:off x="0" y="0"/>
              <a:ext cx="24738457" cy="14923263"/>
            </a:xfrm>
            <a:custGeom>
              <a:avLst/>
              <a:gdLst/>
              <a:ahLst/>
              <a:cxnLst/>
              <a:rect l="l" t="t" r="r" b="b"/>
              <a:pathLst>
                <a:path w="24738457" h="14923263">
                  <a:moveTo>
                    <a:pt x="0" y="0"/>
                  </a:moveTo>
                  <a:lnTo>
                    <a:pt x="24738457" y="0"/>
                  </a:lnTo>
                  <a:lnTo>
                    <a:pt x="24738457" y="14923263"/>
                  </a:lnTo>
                  <a:lnTo>
                    <a:pt x="0" y="14923263"/>
                  </a:lnTo>
                  <a:lnTo>
                    <a:pt x="0" y="0"/>
                  </a:lnTo>
                  <a:close/>
                </a:path>
              </a:pathLst>
            </a:custGeom>
            <a:blipFill>
              <a:blip r:embed="rId2"/>
              <a:stretch>
                <a:fillRect t="-32885" b="-32885"/>
              </a:stretch>
            </a:blipFill>
          </p:spPr>
        </p:sp>
      </p:grpSp>
      <p:sp>
        <p:nvSpPr>
          <p:cNvPr id="4" name="TextBox 4"/>
          <p:cNvSpPr txBox="1"/>
          <p:nvPr/>
        </p:nvSpPr>
        <p:spPr>
          <a:xfrm>
            <a:off x="90187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1</a:t>
            </a:r>
          </a:p>
        </p:txBody>
      </p:sp>
      <p:graphicFrame>
        <p:nvGraphicFramePr>
          <p:cNvPr id="5" name="Table 5"/>
          <p:cNvGraphicFramePr>
            <a:graphicFrameLocks noGrp="1"/>
          </p:cNvGraphicFramePr>
          <p:nvPr/>
        </p:nvGraphicFramePr>
        <p:xfrm>
          <a:off x="805149" y="1490661"/>
          <a:ext cx="16677702" cy="8368685"/>
        </p:xfrm>
        <a:graphic>
          <a:graphicData uri="http://schemas.openxmlformats.org/drawingml/2006/table">
            <a:tbl>
              <a:tblPr/>
              <a:tblGrid>
                <a:gridCol w="5378264">
                  <a:extLst>
                    <a:ext uri="{9D8B030D-6E8A-4147-A177-3AD203B41FA5}">
                      <a16:colId xmlns:a16="http://schemas.microsoft.com/office/drawing/2014/main" val="20000"/>
                    </a:ext>
                  </a:extLst>
                </a:gridCol>
                <a:gridCol w="4683695">
                  <a:extLst>
                    <a:ext uri="{9D8B030D-6E8A-4147-A177-3AD203B41FA5}">
                      <a16:colId xmlns:a16="http://schemas.microsoft.com/office/drawing/2014/main" val="20001"/>
                    </a:ext>
                  </a:extLst>
                </a:gridCol>
                <a:gridCol w="3106618">
                  <a:extLst>
                    <a:ext uri="{9D8B030D-6E8A-4147-A177-3AD203B41FA5}">
                      <a16:colId xmlns:a16="http://schemas.microsoft.com/office/drawing/2014/main" val="20002"/>
                    </a:ext>
                  </a:extLst>
                </a:gridCol>
                <a:gridCol w="3509125">
                  <a:extLst>
                    <a:ext uri="{9D8B030D-6E8A-4147-A177-3AD203B41FA5}">
                      <a16:colId xmlns:a16="http://schemas.microsoft.com/office/drawing/2014/main" val="20003"/>
                    </a:ext>
                  </a:extLst>
                </a:gridCol>
              </a:tblGrid>
              <a:tr h="1062110">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062591">
                <a:tc rowSpan="6">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6">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ANN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91%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50764">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SVM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333344">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004699">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LSTM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354720">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RF</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400457">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NB</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cSld>
  <p:clrMapOvr>
    <a:masterClrMapping/>
  </p:clrMapOvr>
  <p:transition spd="slow">
    <p:push/>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4DD385-5C03-D575-952F-A95CCFC2F8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952500"/>
            <a:ext cx="15316200" cy="2380992"/>
          </a:xfrm>
          <a:prstGeom prst="rect">
            <a:avLst/>
          </a:prstGeom>
        </p:spPr>
      </p:pic>
      <p:sp>
        <p:nvSpPr>
          <p:cNvPr id="3" name="Rectangle 1">
            <a:extLst>
              <a:ext uri="{FF2B5EF4-FFF2-40B4-BE49-F238E27FC236}">
                <a16:creationId xmlns:a16="http://schemas.microsoft.com/office/drawing/2014/main" id="{256716CD-6A2D-215F-FE81-034E5F2EC09D}"/>
              </a:ext>
            </a:extLst>
          </p:cNvPr>
          <p:cNvSpPr>
            <a:spLocks noChangeArrowheads="1"/>
          </p:cNvSpPr>
          <p:nvPr/>
        </p:nvSpPr>
        <p:spPr bwMode="auto">
          <a:xfrm>
            <a:off x="762000" y="4619749"/>
            <a:ext cx="15316200" cy="15234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SVM model on the training  data and this model is used to predict the target variable for the test data .The accuracy of the model  is checked by comparing the predicted values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svm_predictions</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2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E7B070CB-169B-E0D1-8B6E-A807115B8963}"/>
              </a:ext>
            </a:extLst>
          </p:cNvPr>
          <p:cNvSpPr>
            <a:spLocks noChangeArrowheads="1"/>
          </p:cNvSpPr>
          <p:nvPr/>
        </p:nvSpPr>
        <p:spPr bwMode="auto">
          <a:xfrm>
            <a:off x="762000" y="7810500"/>
            <a:ext cx="15316200" cy="1031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0.8099439744142264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0.8104624457739091</a:t>
            </a:r>
            <a:r>
              <a:rPr kumimoji="0" lang="en-US" altLang="en-US" sz="32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40755749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D9A4E5-E575-9158-E73A-15966A563E79}"/>
              </a:ext>
            </a:extLst>
          </p:cNvPr>
          <p:cNvSpPr txBox="1"/>
          <p:nvPr/>
        </p:nvSpPr>
        <p:spPr>
          <a:xfrm>
            <a:off x="457200" y="266700"/>
            <a:ext cx="8382000" cy="923330"/>
          </a:xfrm>
          <a:prstGeom prst="rect">
            <a:avLst/>
          </a:prstGeom>
          <a:noFill/>
        </p:spPr>
        <p:txBody>
          <a:bodyPr wrap="square" rtlCol="0">
            <a:spAutoFit/>
          </a:bodyPr>
          <a:lstStyle/>
          <a:p>
            <a:r>
              <a:rPr lang="en-US" sz="5400" b="1" dirty="0"/>
              <a:t>RF MODEL</a:t>
            </a:r>
            <a:endParaRPr lang="en-IN" sz="5400" b="1" dirty="0"/>
          </a:p>
        </p:txBody>
      </p:sp>
      <p:sp>
        <p:nvSpPr>
          <p:cNvPr id="3" name="Rectangle 1">
            <a:extLst>
              <a:ext uri="{FF2B5EF4-FFF2-40B4-BE49-F238E27FC236}">
                <a16:creationId xmlns:a16="http://schemas.microsoft.com/office/drawing/2014/main" id="{03529545-8331-EEEB-781F-D311497F52FE}"/>
              </a:ext>
            </a:extLst>
          </p:cNvPr>
          <p:cNvSpPr>
            <a:spLocks noChangeArrowheads="1"/>
          </p:cNvSpPr>
          <p:nvPr/>
        </p:nvSpPr>
        <p:spPr bwMode="auto">
          <a:xfrm>
            <a:off x="838200" y="2184857"/>
            <a:ext cx="17145000" cy="4355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RF model with the following hyperparameters: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max_depth</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16</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min_samples_leaf</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min_samples_split</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2</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n_estimators</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100</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12345</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27052066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590026-EAC2-D00D-F59F-2543C38C40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1965" y="876300"/>
            <a:ext cx="16078200" cy="3124200"/>
          </a:xfrm>
          <a:prstGeom prst="rect">
            <a:avLst/>
          </a:prstGeom>
        </p:spPr>
      </p:pic>
      <p:sp>
        <p:nvSpPr>
          <p:cNvPr id="3" name="Rectangle 1">
            <a:extLst>
              <a:ext uri="{FF2B5EF4-FFF2-40B4-BE49-F238E27FC236}">
                <a16:creationId xmlns:a16="http://schemas.microsoft.com/office/drawing/2014/main" id="{FF8DE795-DD2E-BE9B-D32C-7E7BF9F0AD85}"/>
              </a:ext>
            </a:extLst>
          </p:cNvPr>
          <p:cNvSpPr>
            <a:spLocks noChangeArrowheads="1"/>
          </p:cNvSpPr>
          <p:nvPr/>
        </p:nvSpPr>
        <p:spPr bwMode="auto">
          <a:xfrm>
            <a:off x="1051965" y="4838700"/>
            <a:ext cx="16321635" cy="1708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RF model on the training  data and this model is used to predict the target variable for the test data .The accuracy of the model  is checked by comparing the predicted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rf_predictions</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6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F8E46661-225A-6AE8-48D5-2BB43F820661}"/>
              </a:ext>
            </a:extLst>
          </p:cNvPr>
          <p:cNvSpPr>
            <a:spLocks noChangeArrowheads="1"/>
          </p:cNvSpPr>
          <p:nvPr/>
        </p:nvSpPr>
        <p:spPr bwMode="auto">
          <a:xfrm>
            <a:off x="1051965" y="7425035"/>
            <a:ext cx="14859000" cy="115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0.8994261346882301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0.966508832118858</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9417874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B81538-F356-2BB4-5CEB-3B1BD43D3EC7}"/>
              </a:ext>
            </a:extLst>
          </p:cNvPr>
          <p:cNvSpPr txBox="1"/>
          <p:nvPr/>
        </p:nvSpPr>
        <p:spPr>
          <a:xfrm>
            <a:off x="457200" y="419100"/>
            <a:ext cx="10744200" cy="923330"/>
          </a:xfrm>
          <a:prstGeom prst="rect">
            <a:avLst/>
          </a:prstGeom>
          <a:noFill/>
        </p:spPr>
        <p:txBody>
          <a:bodyPr wrap="square" rtlCol="0">
            <a:spAutoFit/>
          </a:bodyPr>
          <a:lstStyle/>
          <a:p>
            <a:r>
              <a:rPr lang="en-US" sz="5400" b="1" dirty="0"/>
              <a:t>PREDICTION USING UNSEEN DATA</a:t>
            </a:r>
            <a:endParaRPr lang="en-IN" sz="5400" b="1" dirty="0"/>
          </a:p>
        </p:txBody>
      </p:sp>
      <p:sp>
        <p:nvSpPr>
          <p:cNvPr id="4" name="Rectangle 2">
            <a:extLst>
              <a:ext uri="{FF2B5EF4-FFF2-40B4-BE49-F238E27FC236}">
                <a16:creationId xmlns:a16="http://schemas.microsoft.com/office/drawing/2014/main" id="{7892EF68-716F-5832-6AE1-00B577A91CCE}"/>
              </a:ext>
            </a:extLst>
          </p:cNvPr>
          <p:cNvSpPr>
            <a:spLocks noChangeArrowheads="1"/>
          </p:cNvSpPr>
          <p:nvPr/>
        </p:nvSpPr>
        <p:spPr bwMode="auto">
          <a:xfrm>
            <a:off x="533400" y="7126366"/>
            <a:ext cx="16535400" cy="1031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X_unseen</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has the unseen data. All three models  predict whether it rains in 24 hours or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not.If</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‘Yes’ it prints ‘Yes’ and if it’s ‘No’ it prints ‘No’. Following  figure shows the predictions of three models</a:t>
            </a:r>
            <a:r>
              <a:rPr kumimoji="0" lang="en-US" altLang="en-US" sz="12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193" name="Picture 59">
            <a:extLst>
              <a:ext uri="{FF2B5EF4-FFF2-40B4-BE49-F238E27FC236}">
                <a16:creationId xmlns:a16="http://schemas.microsoft.com/office/drawing/2014/main" id="{F86937FA-D67B-F444-ED37-478E2E0463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8901" y="8613297"/>
            <a:ext cx="11049000" cy="12192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C38974F9-5912-3A6A-3759-C695ECA742AC}"/>
              </a:ext>
            </a:extLst>
          </p:cNvPr>
          <p:cNvSpPr>
            <a:spLocks noChangeArrowheads="1"/>
          </p:cNvSpPr>
          <p:nvPr/>
        </p:nvSpPr>
        <p:spPr bwMode="auto">
          <a:xfrm>
            <a:off x="609600" y="830580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BFF56F07-AD32-F8E9-7E88-4F68B33CF7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901" y="1488559"/>
            <a:ext cx="15317349" cy="5466358"/>
          </a:xfrm>
          <a:prstGeom prst="rect">
            <a:avLst/>
          </a:prstGeom>
        </p:spPr>
      </p:pic>
    </p:spTree>
    <p:extLst>
      <p:ext uri="{BB962C8B-B14F-4D97-AF65-F5344CB8AC3E}">
        <p14:creationId xmlns:p14="http://schemas.microsoft.com/office/powerpoint/2010/main" val="31505345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DEF634-C610-2ED7-E63A-96302C9B2EE5}"/>
              </a:ext>
            </a:extLst>
          </p:cNvPr>
          <p:cNvSpPr txBox="1"/>
          <p:nvPr/>
        </p:nvSpPr>
        <p:spPr>
          <a:xfrm>
            <a:off x="2667000" y="3771900"/>
            <a:ext cx="13792200" cy="2585323"/>
          </a:xfrm>
          <a:prstGeom prst="rect">
            <a:avLst/>
          </a:prstGeom>
          <a:noFill/>
        </p:spPr>
        <p:txBody>
          <a:bodyPr wrap="square" rtlCol="0">
            <a:spAutoFit/>
          </a:bodyPr>
          <a:lstStyle/>
          <a:p>
            <a:pPr algn="just"/>
            <a:r>
              <a:rPr lang="en-US" sz="5400" b="1" dirty="0"/>
              <a:t>FROM THE ABOVE THREE MODELS RANDOM FOREST MODEL HAS THE HIGHEST TRAINING AND </a:t>
            </a:r>
            <a:r>
              <a:rPr lang="en-US" sz="5400" b="1"/>
              <a:t>TESTING ACCURACY.</a:t>
            </a:r>
            <a:endParaRPr lang="en-IN" sz="5400" b="1" dirty="0"/>
          </a:p>
        </p:txBody>
      </p:sp>
      <p:sp>
        <p:nvSpPr>
          <p:cNvPr id="3" name="TextBox 2">
            <a:extLst>
              <a:ext uri="{FF2B5EF4-FFF2-40B4-BE49-F238E27FC236}">
                <a16:creationId xmlns:a16="http://schemas.microsoft.com/office/drawing/2014/main" id="{E188B55F-8F14-49F6-99A8-44D6B1989DAA}"/>
              </a:ext>
            </a:extLst>
          </p:cNvPr>
          <p:cNvSpPr txBox="1"/>
          <p:nvPr/>
        </p:nvSpPr>
        <p:spPr>
          <a:xfrm>
            <a:off x="457200" y="342900"/>
            <a:ext cx="6629400" cy="1015663"/>
          </a:xfrm>
          <a:prstGeom prst="rect">
            <a:avLst/>
          </a:prstGeom>
          <a:noFill/>
        </p:spPr>
        <p:txBody>
          <a:bodyPr wrap="square" rtlCol="0">
            <a:spAutoFit/>
          </a:bodyPr>
          <a:lstStyle/>
          <a:p>
            <a:r>
              <a:rPr lang="en-US" sz="6000" b="1" dirty="0"/>
              <a:t>CONCLUSION</a:t>
            </a:r>
            <a:endParaRPr lang="en-IN" sz="6000" b="1" dirty="0"/>
          </a:p>
        </p:txBody>
      </p:sp>
    </p:spTree>
    <p:extLst>
      <p:ext uri="{BB962C8B-B14F-4D97-AF65-F5344CB8AC3E}">
        <p14:creationId xmlns:p14="http://schemas.microsoft.com/office/powerpoint/2010/main" val="40809002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718B8B-44E5-DA0A-2D0E-49C03F4B6B87}"/>
              </a:ext>
            </a:extLst>
          </p:cNvPr>
          <p:cNvSpPr txBox="1"/>
          <p:nvPr/>
        </p:nvSpPr>
        <p:spPr>
          <a:xfrm>
            <a:off x="5715000" y="4152900"/>
            <a:ext cx="12573000" cy="1446550"/>
          </a:xfrm>
          <a:prstGeom prst="rect">
            <a:avLst/>
          </a:prstGeom>
          <a:noFill/>
        </p:spPr>
        <p:txBody>
          <a:bodyPr wrap="square" rtlCol="0">
            <a:spAutoFit/>
          </a:bodyPr>
          <a:lstStyle/>
          <a:p>
            <a:r>
              <a:rPr lang="en-US" sz="8800" b="1" dirty="0"/>
              <a:t>THANK YOU</a:t>
            </a:r>
            <a:endParaRPr lang="en-IN" sz="8800" b="1" dirty="0"/>
          </a:p>
        </p:txBody>
      </p:sp>
    </p:spTree>
    <p:extLst>
      <p:ext uri="{BB962C8B-B14F-4D97-AF65-F5344CB8AC3E}">
        <p14:creationId xmlns:p14="http://schemas.microsoft.com/office/powerpoint/2010/main" val="386699311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42137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65859" y="-47355"/>
            <a:ext cx="18553859" cy="11192486"/>
            <a:chOff x="0" y="0"/>
            <a:chExt cx="24738479" cy="14923315"/>
          </a:xfrm>
        </p:grpSpPr>
        <p:sp>
          <p:nvSpPr>
            <p:cNvPr id="3" name="Freeform 3"/>
            <p:cNvSpPr/>
            <p:nvPr/>
          </p:nvSpPr>
          <p:spPr>
            <a:xfrm>
              <a:off x="0" y="0"/>
              <a:ext cx="24738457" cy="14923263"/>
            </a:xfrm>
            <a:custGeom>
              <a:avLst/>
              <a:gdLst/>
              <a:ahLst/>
              <a:cxnLst/>
              <a:rect l="l" t="t" r="r" b="b"/>
              <a:pathLst>
                <a:path w="24738457" h="14923263">
                  <a:moveTo>
                    <a:pt x="0" y="0"/>
                  </a:moveTo>
                  <a:lnTo>
                    <a:pt x="24738457" y="0"/>
                  </a:lnTo>
                  <a:lnTo>
                    <a:pt x="24738457" y="14923263"/>
                  </a:lnTo>
                  <a:lnTo>
                    <a:pt x="0" y="14923263"/>
                  </a:lnTo>
                  <a:lnTo>
                    <a:pt x="0" y="0"/>
                  </a:lnTo>
                  <a:close/>
                </a:path>
              </a:pathLst>
            </a:custGeom>
            <a:blipFill>
              <a:blip r:embed="rId2"/>
              <a:stretch>
                <a:fillRect t="-32885" b="-32885"/>
              </a:stretch>
            </a:blipFill>
          </p:spPr>
        </p:sp>
      </p:grpSp>
      <p:sp>
        <p:nvSpPr>
          <p:cNvPr id="4" name="TextBox 4"/>
          <p:cNvSpPr txBox="1"/>
          <p:nvPr/>
        </p:nvSpPr>
        <p:spPr>
          <a:xfrm>
            <a:off x="90187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2</a:t>
            </a:r>
          </a:p>
        </p:txBody>
      </p:sp>
      <p:graphicFrame>
        <p:nvGraphicFramePr>
          <p:cNvPr id="5" name="Table 5"/>
          <p:cNvGraphicFramePr>
            <a:graphicFrameLocks noGrp="1"/>
          </p:cNvGraphicFramePr>
          <p:nvPr/>
        </p:nvGraphicFramePr>
        <p:xfrm>
          <a:off x="1028700" y="1490661"/>
          <a:ext cx="16677702" cy="8119503"/>
        </p:xfrm>
        <a:graphic>
          <a:graphicData uri="http://schemas.openxmlformats.org/drawingml/2006/table">
            <a:tbl>
              <a:tblPr/>
              <a:tblGrid>
                <a:gridCol w="5378264">
                  <a:extLst>
                    <a:ext uri="{9D8B030D-6E8A-4147-A177-3AD203B41FA5}">
                      <a16:colId xmlns:a16="http://schemas.microsoft.com/office/drawing/2014/main" val="20000"/>
                    </a:ext>
                  </a:extLst>
                </a:gridCol>
                <a:gridCol w="4683695">
                  <a:extLst>
                    <a:ext uri="{9D8B030D-6E8A-4147-A177-3AD203B41FA5}">
                      <a16:colId xmlns:a16="http://schemas.microsoft.com/office/drawing/2014/main" val="20001"/>
                    </a:ext>
                  </a:extLst>
                </a:gridCol>
                <a:gridCol w="3106618">
                  <a:extLst>
                    <a:ext uri="{9D8B030D-6E8A-4147-A177-3AD203B41FA5}">
                      <a16:colId xmlns:a16="http://schemas.microsoft.com/office/drawing/2014/main" val="20002"/>
                    </a:ext>
                  </a:extLst>
                </a:gridCol>
                <a:gridCol w="3509125">
                  <a:extLst>
                    <a:ext uri="{9D8B030D-6E8A-4147-A177-3AD203B41FA5}">
                      <a16:colId xmlns:a16="http://schemas.microsoft.com/office/drawing/2014/main" val="20003"/>
                    </a:ext>
                  </a:extLst>
                </a:gridCol>
              </a:tblGrid>
              <a:tr h="1062260">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540755">
                <a:tc rowSpan="4">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NEURAL NETWORKS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540755">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RANDOM FOREST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00303">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KNN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75430">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DECISION TREE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04107" y="-298731"/>
            <a:ext cx="20374499" cy="10884463"/>
            <a:chOff x="0" y="0"/>
            <a:chExt cx="27165999" cy="14512617"/>
          </a:xfrm>
        </p:grpSpPr>
        <p:sp>
          <p:nvSpPr>
            <p:cNvPr id="3" name="Freeform 3"/>
            <p:cNvSpPr/>
            <p:nvPr/>
          </p:nvSpPr>
          <p:spPr>
            <a:xfrm>
              <a:off x="0" y="0"/>
              <a:ext cx="27166063" cy="14512671"/>
            </a:xfrm>
            <a:custGeom>
              <a:avLst/>
              <a:gdLst/>
              <a:ahLst/>
              <a:cxnLst/>
              <a:rect l="l" t="t" r="r" b="b"/>
              <a:pathLst>
                <a:path w="27166063" h="14512671">
                  <a:moveTo>
                    <a:pt x="0" y="0"/>
                  </a:moveTo>
                  <a:lnTo>
                    <a:pt x="27166063" y="0"/>
                  </a:lnTo>
                  <a:lnTo>
                    <a:pt x="27166063" y="14512671"/>
                  </a:lnTo>
                  <a:lnTo>
                    <a:pt x="0" y="14512671"/>
                  </a:lnTo>
                  <a:lnTo>
                    <a:pt x="0" y="0"/>
                  </a:lnTo>
                  <a:close/>
                </a:path>
              </a:pathLst>
            </a:custGeom>
            <a:blipFill>
              <a:blip r:embed="rId2"/>
              <a:stretch>
                <a:fillRect t="-43594" b="-43593"/>
              </a:stretch>
            </a:blipFill>
          </p:spPr>
        </p:sp>
      </p:grpSp>
      <p:sp>
        <p:nvSpPr>
          <p:cNvPr id="4" name="TextBox 4"/>
          <p:cNvSpPr txBox="1"/>
          <p:nvPr/>
        </p:nvSpPr>
        <p:spPr>
          <a:xfrm>
            <a:off x="76894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3</a:t>
            </a:r>
          </a:p>
        </p:txBody>
      </p:sp>
      <p:graphicFrame>
        <p:nvGraphicFramePr>
          <p:cNvPr id="5" name="Table 5"/>
          <p:cNvGraphicFramePr>
            <a:graphicFrameLocks noGrp="1"/>
          </p:cNvGraphicFramePr>
          <p:nvPr/>
        </p:nvGraphicFramePr>
        <p:xfrm>
          <a:off x="278310" y="1490661"/>
          <a:ext cx="17362204" cy="8460284"/>
        </p:xfrm>
        <a:graphic>
          <a:graphicData uri="http://schemas.openxmlformats.org/drawingml/2006/table">
            <a:tbl>
              <a:tblPr/>
              <a:tblGrid>
                <a:gridCol w="5656669">
                  <a:extLst>
                    <a:ext uri="{9D8B030D-6E8A-4147-A177-3AD203B41FA5}">
                      <a16:colId xmlns:a16="http://schemas.microsoft.com/office/drawing/2014/main" val="20000"/>
                    </a:ext>
                  </a:extLst>
                </a:gridCol>
                <a:gridCol w="4640619">
                  <a:extLst>
                    <a:ext uri="{9D8B030D-6E8A-4147-A177-3AD203B41FA5}">
                      <a16:colId xmlns:a16="http://schemas.microsoft.com/office/drawing/2014/main" val="20001"/>
                    </a:ext>
                  </a:extLst>
                </a:gridCol>
                <a:gridCol w="3078047">
                  <a:extLst>
                    <a:ext uri="{9D8B030D-6E8A-4147-A177-3AD203B41FA5}">
                      <a16:colId xmlns:a16="http://schemas.microsoft.com/office/drawing/2014/main" val="20002"/>
                    </a:ext>
                  </a:extLst>
                </a:gridCol>
                <a:gridCol w="3986869">
                  <a:extLst>
                    <a:ext uri="{9D8B030D-6E8A-4147-A177-3AD203B41FA5}">
                      <a16:colId xmlns:a16="http://schemas.microsoft.com/office/drawing/2014/main" val="20003"/>
                    </a:ext>
                  </a:extLst>
                </a:gridCol>
              </a:tblGrid>
              <a:tr h="1062058">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540462">
                <a:tc rowSpan="4">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RANDOM FOREST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53319">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DECISION TREE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974673">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LOGISTIC REGRESSION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79%</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29772">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KNN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78%</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49097" y="-285042"/>
            <a:ext cx="21503916" cy="10857085"/>
            <a:chOff x="0" y="0"/>
            <a:chExt cx="28671888" cy="14476113"/>
          </a:xfrm>
        </p:grpSpPr>
        <p:sp>
          <p:nvSpPr>
            <p:cNvPr id="3" name="Freeform 3"/>
            <p:cNvSpPr/>
            <p:nvPr/>
          </p:nvSpPr>
          <p:spPr>
            <a:xfrm>
              <a:off x="0" y="0"/>
              <a:ext cx="28671900" cy="14476095"/>
            </a:xfrm>
            <a:custGeom>
              <a:avLst/>
              <a:gdLst/>
              <a:ahLst/>
              <a:cxnLst/>
              <a:rect l="l" t="t" r="r" b="b"/>
              <a:pathLst>
                <a:path w="28671900" h="14476095">
                  <a:moveTo>
                    <a:pt x="0" y="0"/>
                  </a:moveTo>
                  <a:lnTo>
                    <a:pt x="28671900" y="0"/>
                  </a:lnTo>
                  <a:lnTo>
                    <a:pt x="28671900" y="14476095"/>
                  </a:lnTo>
                  <a:lnTo>
                    <a:pt x="0" y="14476095"/>
                  </a:lnTo>
                  <a:lnTo>
                    <a:pt x="0" y="0"/>
                  </a:lnTo>
                  <a:close/>
                </a:path>
              </a:pathLst>
            </a:custGeom>
            <a:blipFill>
              <a:blip r:embed="rId2"/>
              <a:stretch>
                <a:fillRect t="-49031" b="-49031"/>
              </a:stretch>
            </a:blipFill>
          </p:spPr>
        </p:sp>
      </p:grpSp>
      <p:sp>
        <p:nvSpPr>
          <p:cNvPr id="4" name="TextBox 4"/>
          <p:cNvSpPr txBox="1"/>
          <p:nvPr/>
        </p:nvSpPr>
        <p:spPr>
          <a:xfrm>
            <a:off x="587200" y="442914"/>
            <a:ext cx="8883949"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SUMMARY</a:t>
            </a:r>
          </a:p>
        </p:txBody>
      </p:sp>
      <p:graphicFrame>
        <p:nvGraphicFramePr>
          <p:cNvPr id="5" name="Table 5"/>
          <p:cNvGraphicFramePr>
            <a:graphicFrameLocks noGrp="1"/>
          </p:cNvGraphicFramePr>
          <p:nvPr/>
        </p:nvGraphicFramePr>
        <p:xfrm>
          <a:off x="587200" y="1479727"/>
          <a:ext cx="17064988" cy="8807274"/>
        </p:xfrm>
        <a:graphic>
          <a:graphicData uri="http://schemas.openxmlformats.org/drawingml/2006/table">
            <a:tbl>
              <a:tblPr/>
              <a:tblGrid>
                <a:gridCol w="7413746">
                  <a:extLst>
                    <a:ext uri="{9D8B030D-6E8A-4147-A177-3AD203B41FA5}">
                      <a16:colId xmlns:a16="http://schemas.microsoft.com/office/drawing/2014/main" val="20000"/>
                    </a:ext>
                  </a:extLst>
                </a:gridCol>
                <a:gridCol w="3328988">
                  <a:extLst>
                    <a:ext uri="{9D8B030D-6E8A-4147-A177-3AD203B41FA5}">
                      <a16:colId xmlns:a16="http://schemas.microsoft.com/office/drawing/2014/main" val="20001"/>
                    </a:ext>
                  </a:extLst>
                </a:gridCol>
                <a:gridCol w="3682482">
                  <a:extLst>
                    <a:ext uri="{9D8B030D-6E8A-4147-A177-3AD203B41FA5}">
                      <a16:colId xmlns:a16="http://schemas.microsoft.com/office/drawing/2014/main" val="20002"/>
                    </a:ext>
                  </a:extLst>
                </a:gridCol>
                <a:gridCol w="2639772">
                  <a:extLst>
                    <a:ext uri="{9D8B030D-6E8A-4147-A177-3AD203B41FA5}">
                      <a16:colId xmlns:a16="http://schemas.microsoft.com/office/drawing/2014/main" val="20003"/>
                    </a:ext>
                  </a:extLst>
                </a:gridCol>
              </a:tblGrid>
              <a:tr h="966205">
                <a:tc>
                  <a:txBody>
                    <a:bodyPr/>
                    <a:lstStyle/>
                    <a:p>
                      <a:pPr algn="ctr">
                        <a:lnSpc>
                          <a:spcPts val="3919"/>
                        </a:lnSpc>
                        <a:defRPr/>
                      </a:pPr>
                      <a:r>
                        <a:rPr lang="en-US" sz="2799" dirty="0">
                          <a:solidFill>
                            <a:srgbClr val="000000"/>
                          </a:solidFill>
                          <a:latin typeface="ITC Avant Garde Gothic Bold"/>
                          <a:ea typeface="ITC Avant Garde Gothic Bold"/>
                          <a:cs typeface="ITC Avant Garde Gothic Bold"/>
                          <a:sym typeface="ITC Avant Garde Gothic Bold"/>
                        </a:rPr>
                        <a:t>TITLE</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000478">
                <a:tc>
                  <a:txBody>
                    <a:bodyPr/>
                    <a:lstStyle/>
                    <a:p>
                      <a:pPr algn="l">
                        <a:lnSpc>
                          <a:spcPts val="4059"/>
                        </a:lnSpc>
                        <a:defRPr/>
                      </a:pPr>
                      <a:r>
                        <a:rPr lang="en-US" sz="2899" dirty="0">
                          <a:solidFill>
                            <a:srgbClr val="000000"/>
                          </a:solidFill>
                          <a:latin typeface="ITC Avant Garde Gothic Bold"/>
                          <a:ea typeface="ITC Avant Garde Gothic Bold"/>
                          <a:cs typeface="ITC Avant Garde Gothic Bold"/>
                          <a:sym typeface="ITC Avant Garde Gothic Bold"/>
                        </a:rPr>
                        <a:t>M. M. Hassan et al.</a:t>
                      </a:r>
                      <a:endParaRPr lang="en-US" sz="1100" dirty="0"/>
                    </a:p>
                    <a:p>
                      <a:pPr algn="l">
                        <a:lnSpc>
                          <a:spcPts val="4059"/>
                        </a:lnSpc>
                      </a:pPr>
                      <a:r>
                        <a:rPr lang="en-US" sz="2899" dirty="0">
                          <a:solidFill>
                            <a:srgbClr val="000000"/>
                          </a:solidFill>
                          <a:latin typeface="ITC Avant Garde Gothic Bold"/>
                          <a:ea typeface="ITC Avant Garde Gothic Bold"/>
                          <a:cs typeface="ITC Avant Garde Gothic Bold"/>
                          <a:sym typeface="ITC Avant Garde Gothic Bold"/>
                        </a:rPr>
                        <a:t>Machine Learning-Based Rainfall Prediction</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l">
                        <a:lnSpc>
                          <a:spcPts val="3360"/>
                        </a:lnSpc>
                        <a:defRPr/>
                      </a:pPr>
                      <a:r>
                        <a:rPr lang="en-US" sz="2400" dirty="0">
                          <a:solidFill>
                            <a:srgbClr val="000000"/>
                          </a:solidFill>
                          <a:latin typeface="ITC Avant Garde Gothic Bold"/>
                          <a:ea typeface="ITC Avant Garde Gothic Bold"/>
                          <a:cs typeface="ITC Avant Garde Gothic Bold"/>
                          <a:sym typeface="ITC Avant Garde Gothic Bold"/>
                        </a:rPr>
                        <a:t>On </a:t>
                      </a:r>
                      <a:r>
                        <a:rPr lang="en-US" sz="2400" dirty="0" err="1">
                          <a:solidFill>
                            <a:srgbClr val="000000"/>
                          </a:solidFill>
                          <a:latin typeface="ITC Avant Garde Gothic Bold"/>
                          <a:ea typeface="ITC Avant Garde Gothic Bold"/>
                          <a:cs typeface="ITC Avant Garde Gothic Bold"/>
                          <a:sym typeface="ITC Avant Garde Gothic Bold"/>
                        </a:rPr>
                        <a:t>Kaggle</a:t>
                      </a:r>
                      <a:r>
                        <a:rPr lang="en-US" sz="2400" dirty="0">
                          <a:solidFill>
                            <a:srgbClr val="000000"/>
                          </a:solidFill>
                          <a:latin typeface="ITC Avant Garde Gothic Bold"/>
                          <a:ea typeface="ITC Avant Garde Gothic Bold"/>
                          <a:cs typeface="ITC Avant Garde Gothic Bold"/>
                          <a:sym typeface="ITC Avant Garde Gothic Bold"/>
                        </a:rPr>
                        <a:t>, a dataset named ‘weatheraus.csv’ containing a whopping 145,461 instances and 22 features.”</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ANN</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SVM</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LR</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LSTM</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RF</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NB</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91%</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84%</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81%</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81%</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92149">
                <a:tc rowSpan="2">
                  <a:txBody>
                    <a:bodyPr/>
                    <a:lstStyle/>
                    <a:p>
                      <a:pPr algn="just">
                        <a:lnSpc>
                          <a:spcPts val="3919"/>
                        </a:lnSpc>
                        <a:defRPr/>
                      </a:pPr>
                      <a:r>
                        <a:rPr lang="en-US" sz="27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2">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NEURAL NETWORKS</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RANDOM FOREST</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K NEAREST NEIGHBOUR</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DECISION TREES</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2">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84%</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028147">
                <a:tc vMerge="1">
                  <a:txBody>
                    <a:bodyPr/>
                    <a:lstStyle/>
                    <a:p>
                      <a:pPr algn="just">
                        <a:lnSpc>
                          <a:spcPts val="3919"/>
                        </a:lnSpc>
                        <a:defRPr/>
                      </a:pPr>
                      <a:r>
                        <a:rPr lang="en-US" sz="27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3080"/>
                        </a:lnSpc>
                        <a:defRPr/>
                      </a:pPr>
                      <a:r>
                        <a:rPr lang="en-US" sz="2200">
                          <a:solidFill>
                            <a:srgbClr val="000000"/>
                          </a:solidFill>
                          <a:latin typeface="ITC Avant Garde Gothic Bold"/>
                          <a:ea typeface="ITC Avant Garde Gothic Bold"/>
                          <a:cs typeface="ITC Avant Garde Gothic Bold"/>
                          <a:sym typeface="ITC Avant Garde Gothic Bold"/>
                        </a:rPr>
                        <a:t>NEURAL NETWORKS</a:t>
                      </a:r>
                      <a:endParaRPr lang="en-US" sz="1100"/>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RANDOM FOREST</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K NEAREST NEIGHBOUR</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DECISION TREES</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3080"/>
                        </a:lnSpc>
                        <a:defRPr/>
                      </a:pPr>
                      <a:r>
                        <a:rPr lang="en-US" sz="2200">
                          <a:solidFill>
                            <a:srgbClr val="000000"/>
                          </a:solidFill>
                          <a:latin typeface="ITC Avant Garde Gothic Bold"/>
                          <a:ea typeface="ITC Avant Garde Gothic Bold"/>
                          <a:cs typeface="ITC Avant Garde Gothic Bold"/>
                          <a:sym typeface="ITC Avant Garde Gothic Bold"/>
                        </a:rPr>
                        <a:t>84%</a:t>
                      </a:r>
                      <a:endParaRPr lang="en-US" sz="1100"/>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420295">
                <a:tc>
                  <a:txBody>
                    <a:bodyPr/>
                    <a:lstStyle/>
                    <a:p>
                      <a:pPr algn="just">
                        <a:lnSpc>
                          <a:spcPts val="3779"/>
                        </a:lnSpc>
                        <a:defRPr/>
                      </a:pPr>
                      <a:r>
                        <a:rPr lang="en-US" sz="26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RANDOM FOREST</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DECISION TREES</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LOGISTIC REGRESSION</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KNN</a:t>
                      </a:r>
                    </a:p>
                    <a:p>
                      <a:pPr algn="ctr">
                        <a:lnSpc>
                          <a:spcPts val="3080"/>
                        </a:lnSpc>
                      </a:pPr>
                      <a:endParaRPr lang="en-US" sz="2200" dirty="0">
                        <a:solidFill>
                          <a:srgbClr val="000000"/>
                        </a:solidFill>
                        <a:latin typeface="ITC Avant Garde Gothic Bold"/>
                        <a:ea typeface="ITC Avant Garde Gothic Bold"/>
                        <a:cs typeface="ITC Avant Garde Gothic Bold"/>
                        <a:sym typeface="ITC Avant Garde Gothic Bold"/>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87%</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82%</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79%</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78%</a:t>
                      </a:r>
                    </a:p>
                    <a:p>
                      <a:pPr algn="ctr">
                        <a:lnSpc>
                          <a:spcPts val="3080"/>
                        </a:lnSpc>
                      </a:pPr>
                      <a:endParaRPr lang="en-US" sz="2200" dirty="0">
                        <a:solidFill>
                          <a:srgbClr val="000000"/>
                        </a:solidFill>
                        <a:latin typeface="ITC Avant Garde Gothic Bold"/>
                        <a:ea typeface="ITC Avant Garde Gothic Bold"/>
                        <a:cs typeface="ITC Avant Garde Gothic Bold"/>
                        <a:sym typeface="ITC Avant Garde Gothic Bold"/>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19889" y="-188723"/>
            <a:ext cx="4832674" cy="10752453"/>
            <a:chOff x="0" y="0"/>
            <a:chExt cx="6443565" cy="14336604"/>
          </a:xfrm>
        </p:grpSpPr>
        <p:sp>
          <p:nvSpPr>
            <p:cNvPr id="3" name="Freeform 3"/>
            <p:cNvSpPr/>
            <p:nvPr/>
          </p:nvSpPr>
          <p:spPr>
            <a:xfrm>
              <a:off x="0" y="0"/>
              <a:ext cx="6443581" cy="14336649"/>
            </a:xfrm>
            <a:custGeom>
              <a:avLst/>
              <a:gdLst/>
              <a:ahLst/>
              <a:cxnLst/>
              <a:rect l="l" t="t" r="r" b="b"/>
              <a:pathLst>
                <a:path w="6443581" h="14336649">
                  <a:moveTo>
                    <a:pt x="0" y="0"/>
                  </a:moveTo>
                  <a:lnTo>
                    <a:pt x="6443581" y="0"/>
                  </a:lnTo>
                  <a:lnTo>
                    <a:pt x="6443581" y="14336649"/>
                  </a:lnTo>
                  <a:lnTo>
                    <a:pt x="0" y="14336649"/>
                  </a:lnTo>
                  <a:lnTo>
                    <a:pt x="0" y="0"/>
                  </a:lnTo>
                  <a:close/>
                </a:path>
              </a:pathLst>
            </a:custGeom>
            <a:blipFill>
              <a:blip r:embed="rId2"/>
              <a:stretch>
                <a:fillRect l="-27873" r="-27873"/>
              </a:stretch>
            </a:blipFill>
          </p:spPr>
        </p:sp>
      </p:grpSp>
      <p:sp>
        <p:nvSpPr>
          <p:cNvPr id="4" name="TextBox 4"/>
          <p:cNvSpPr txBox="1"/>
          <p:nvPr/>
        </p:nvSpPr>
        <p:spPr>
          <a:xfrm>
            <a:off x="615668" y="1319173"/>
            <a:ext cx="13297207" cy="9184571"/>
          </a:xfrm>
          <a:prstGeom prst="rect">
            <a:avLst/>
          </a:prstGeom>
        </p:spPr>
        <p:txBody>
          <a:bodyPr lIns="0" tIns="0" rIns="0" bIns="0" rtlCol="0" anchor="t">
            <a:spAutoFit/>
          </a:bodyPr>
          <a:lstStyle/>
          <a:p>
            <a:pPr algn="just">
              <a:lnSpc>
                <a:spcPts val="4569"/>
              </a:lnSpc>
            </a:pPr>
            <a:r>
              <a:rPr lang="en-US" sz="3263">
                <a:solidFill>
                  <a:srgbClr val="000000"/>
                </a:solidFill>
                <a:latin typeface="ITC Avant Garde Gothic Bold"/>
                <a:ea typeface="ITC Avant Garde Gothic Bold"/>
                <a:cs typeface="ITC Avant Garde Gothic Bold"/>
                <a:sym typeface="ITC Avant Garde Gothic Bold"/>
              </a:rPr>
              <a:t>This project aims to develop a machine learning model to predict whether it rains in 24 hours based on today's weather data. The project will utilize Artificial Neural Networks (ANN), Support Vector Machines (SVM), and Random Forest (RF) algorithms to build predictive models. Additionally, a web interface will be created to allow users to input weather parameters and receive predictions.</a:t>
            </a:r>
          </a:p>
          <a:p>
            <a:pPr algn="just">
              <a:lnSpc>
                <a:spcPts val="4569"/>
              </a:lnSpc>
            </a:pPr>
            <a:endParaRPr lang="en-US" sz="3263">
              <a:solidFill>
                <a:srgbClr val="000000"/>
              </a:solidFill>
              <a:latin typeface="ITC Avant Garde Gothic Bold"/>
              <a:ea typeface="ITC Avant Garde Gothic Bold"/>
              <a:cs typeface="ITC Avant Garde Gothic Bold"/>
              <a:sym typeface="ITC Avant Garde Gothic Bold"/>
            </a:endParaRPr>
          </a:p>
          <a:p>
            <a:pPr algn="just">
              <a:lnSpc>
                <a:spcPts val="4569"/>
              </a:lnSpc>
            </a:pPr>
            <a:r>
              <a:rPr lang="en-US" sz="3263">
                <a:solidFill>
                  <a:srgbClr val="000000"/>
                </a:solidFill>
                <a:latin typeface="ITC Avant Garde Gothic Bold"/>
                <a:ea typeface="ITC Avant Garde Gothic Bold"/>
                <a:cs typeface="ITC Avant Garde Gothic Bold"/>
                <a:sym typeface="ITC Avant Garde Gothic Bold"/>
              </a:rPr>
              <a:t>Objectives:</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Develop a machine learning model to predict rainfall using ANN, SVM, and RF algorithms.</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Compare the performance of these models to determine the most accurate one.</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Create a user-friendly web interface for users to input weather data and obtain rainfall predictions.</a:t>
            </a:r>
          </a:p>
          <a:p>
            <a:pPr marL="746212" lvl="2" indent="-248737" algn="just">
              <a:lnSpc>
                <a:spcPts val="4569"/>
              </a:lnSpc>
            </a:pPr>
            <a:endParaRPr lang="en-US" sz="3263">
              <a:solidFill>
                <a:srgbClr val="000000"/>
              </a:solidFill>
              <a:latin typeface="ITC Avant Garde Gothic Bold"/>
              <a:ea typeface="ITC Avant Garde Gothic Bold"/>
              <a:cs typeface="ITC Avant Garde Gothic Bold"/>
              <a:sym typeface="ITC Avant Garde Gothic Bold"/>
            </a:endParaRPr>
          </a:p>
        </p:txBody>
      </p:sp>
      <p:sp>
        <p:nvSpPr>
          <p:cNvPr id="5" name="TextBox 5"/>
          <p:cNvSpPr txBox="1"/>
          <p:nvPr/>
        </p:nvSpPr>
        <p:spPr>
          <a:xfrm>
            <a:off x="615668" y="509627"/>
            <a:ext cx="7395613" cy="933370"/>
          </a:xfrm>
          <a:prstGeom prst="rect">
            <a:avLst/>
          </a:prstGeom>
        </p:spPr>
        <p:txBody>
          <a:bodyPr lIns="0" tIns="0" rIns="0" bIns="0" rtlCol="0" anchor="t">
            <a:spAutoFit/>
          </a:bodyPr>
          <a:lstStyle/>
          <a:p>
            <a:pPr algn="ctr">
              <a:lnSpc>
                <a:spcPts val="6594"/>
              </a:lnSpc>
            </a:pPr>
            <a:r>
              <a:rPr lang="en-US" sz="5495" spc="51">
                <a:solidFill>
                  <a:srgbClr val="000000"/>
                </a:solidFill>
                <a:latin typeface="ITC Avant Garde Gothic Bold"/>
                <a:ea typeface="ITC Avant Garde Gothic Bold"/>
                <a:cs typeface="ITC Avant Garde Gothic Bold"/>
                <a:sym typeface="ITC Avant Garde Gothic Bold"/>
              </a:rPr>
              <a:t>PROJECT PROPOSAL</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367</TotalTime>
  <Words>4050</Words>
  <Application>Microsoft Office PowerPoint</Application>
  <PresentationFormat>Custom</PresentationFormat>
  <Paragraphs>463</Paragraphs>
  <Slides>56</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56</vt:i4>
      </vt:variant>
    </vt:vector>
  </HeadingPairs>
  <TitlesOfParts>
    <vt:vector size="67" baseType="lpstr">
      <vt:lpstr>Arial</vt:lpstr>
      <vt:lpstr>Courier New</vt:lpstr>
      <vt:lpstr>TT Rounds Condensed Bold</vt:lpstr>
      <vt:lpstr>Calibri</vt:lpstr>
      <vt:lpstr>ITC Avant Garde Gothic Bold</vt:lpstr>
      <vt:lpstr>Times New Roman</vt:lpstr>
      <vt:lpstr>Wingdings</vt:lpstr>
      <vt:lpstr>Berlin Sans FB Demi</vt:lpstr>
      <vt:lpstr>Calibri Light</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EXPLORATORY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RAINFALL PREDICTION</dc:title>
  <cp:lastModifiedBy>Dona Jince</cp:lastModifiedBy>
  <cp:revision>50</cp:revision>
  <dcterms:created xsi:type="dcterms:W3CDTF">2006-08-16T00:00:00Z</dcterms:created>
  <dcterms:modified xsi:type="dcterms:W3CDTF">2024-10-08T03:29:29Z</dcterms:modified>
  <dc:identifier>DAGMVTiJsRg</dc:identifier>
</cp:coreProperties>
</file>

<file path=docProps/thumbnail.jpeg>
</file>